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Lst>
  <p:notesMasterIdLst>
    <p:notesMasterId r:id="rId30"/>
  </p:notesMasterIdLst>
  <p:sldIdLst>
    <p:sldId id="256" r:id="rId4"/>
    <p:sldId id="296" r:id="rId5"/>
    <p:sldId id="293" r:id="rId6"/>
    <p:sldId id="294" r:id="rId7"/>
    <p:sldId id="297" r:id="rId8"/>
    <p:sldId id="298" r:id="rId9"/>
    <p:sldId id="299" r:id="rId10"/>
    <p:sldId id="300" r:id="rId11"/>
    <p:sldId id="281" r:id="rId12"/>
    <p:sldId id="301" r:id="rId13"/>
    <p:sldId id="305" r:id="rId14"/>
    <p:sldId id="302" r:id="rId15"/>
    <p:sldId id="303" r:id="rId16"/>
    <p:sldId id="304" r:id="rId17"/>
    <p:sldId id="272" r:id="rId18"/>
    <p:sldId id="306" r:id="rId19"/>
    <p:sldId id="307" r:id="rId20"/>
    <p:sldId id="309" r:id="rId21"/>
    <p:sldId id="313" r:id="rId22"/>
    <p:sldId id="310" r:id="rId23"/>
    <p:sldId id="317" r:id="rId24"/>
    <p:sldId id="276" r:id="rId25"/>
    <p:sldId id="314" r:id="rId26"/>
    <p:sldId id="316" r:id="rId27"/>
    <p:sldId id="264" r:id="rId28"/>
    <p:sldId id="257"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C02E90-D9D0-8BAF-20A1-F09848260B6C}" name="Maral Tecer" initials="MT" userId="S::mtecer@anzca.edu.au::822ec71b-c664-4ad3-a694-d04f8db7b5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744"/>
    <a:srgbClr val="707070"/>
    <a:srgbClr val="0D1B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03" autoAdjust="0"/>
    <p:restoredTop sz="96689" autoAdjust="0"/>
  </p:normalViewPr>
  <p:slideViewPr>
    <p:cSldViewPr snapToGrid="0">
      <p:cViewPr varScale="1">
        <p:scale>
          <a:sx n="213" d="100"/>
          <a:sy n="213" d="100"/>
        </p:scale>
        <p:origin x="184" y="3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F3E4A-04F0-3B45-AA96-7490F8287631}" type="datetimeFigureOut">
              <a:rPr lang="en-US" smtClean="0"/>
              <a:t>2/27/24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92C2F-DD1A-4D4A-AE74-7F9A8595838C}" type="slidenum">
              <a:rPr lang="en-US" smtClean="0"/>
              <a:t>‹#›</a:t>
            </a:fld>
            <a:endParaRPr lang="en-US"/>
          </a:p>
        </p:txBody>
      </p:sp>
    </p:spTree>
    <p:extLst>
      <p:ext uri="{BB962C8B-B14F-4D97-AF65-F5344CB8AC3E}">
        <p14:creationId xmlns:p14="http://schemas.microsoft.com/office/powerpoint/2010/main" val="391441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afetyandquality.gov.au/sites/default/files/migrated/5.7-Text-Opioid-medicines-dispensing-all-ages.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5"/>
          </p:nvPr>
        </p:nvSpPr>
        <p:spPr/>
        <p:txBody>
          <a:bodyPr/>
          <a:lstStyle/>
          <a:p>
            <a:fld id="{9D692C2F-DD1A-4D4A-AE74-7F9A8595838C}" type="slidenum">
              <a:rPr lang="en-US" smtClean="0"/>
              <a:t>2</a:t>
            </a:fld>
            <a:endParaRPr lang="en-US"/>
          </a:p>
        </p:txBody>
      </p:sp>
    </p:spTree>
    <p:extLst>
      <p:ext uri="{BB962C8B-B14F-4D97-AF65-F5344CB8AC3E}">
        <p14:creationId xmlns:p14="http://schemas.microsoft.com/office/powerpoint/2010/main" val="41105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0" dirty="0"/>
              <a:t>Recommendations from peak professional bodies outline the why and how of  opioid stewardship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0" dirty="0"/>
          </a:p>
        </p:txBody>
      </p:sp>
      <p:sp>
        <p:nvSpPr>
          <p:cNvPr id="4" name="Slide Number Placeholder 3"/>
          <p:cNvSpPr>
            <a:spLocks noGrp="1"/>
          </p:cNvSpPr>
          <p:nvPr>
            <p:ph type="sldNum" sz="quarter" idx="5"/>
          </p:nvPr>
        </p:nvSpPr>
        <p:spPr/>
        <p:txBody>
          <a:bodyPr/>
          <a:lstStyle/>
          <a:p>
            <a:fld id="{9D692C2F-DD1A-4D4A-AE74-7F9A8595838C}" type="slidenum">
              <a:rPr lang="en-US" smtClean="0"/>
              <a:t>13</a:t>
            </a:fld>
            <a:endParaRPr lang="en-US"/>
          </a:p>
        </p:txBody>
      </p:sp>
    </p:spTree>
    <p:extLst>
      <p:ext uri="{BB962C8B-B14F-4D97-AF65-F5344CB8AC3E}">
        <p14:creationId xmlns:p14="http://schemas.microsoft.com/office/powerpoint/2010/main" val="145687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FCE9D-1497-0D50-EF99-CC07BE64F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048A5-62BF-68DC-08EB-CA02B2E8A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ABFBC6-CC2D-3C84-38F6-57B74E2264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“Slow-release opioids are </a:t>
            </a:r>
            <a:r>
              <a:rPr lang="en-AU" b="1" i="1" dirty="0"/>
              <a:t>not recommended </a:t>
            </a:r>
            <a:r>
              <a:rPr lang="en-AU" i="1" dirty="0"/>
              <a:t>for use in the management of patients with </a:t>
            </a:r>
            <a:r>
              <a:rPr lang="en-AU" b="1" i="1" dirty="0"/>
              <a:t>acute pain</a:t>
            </a:r>
            <a:r>
              <a:rPr lang="en-AU" i="1" dirty="0"/>
              <a:t>”</a:t>
            </a:r>
            <a:r>
              <a:rPr lang="en-AU" dirty="0"/>
              <a:t>.</a:t>
            </a:r>
            <a:endParaRPr lang="en-AU" i="1" dirty="0"/>
          </a:p>
          <a:p>
            <a:r>
              <a:rPr lang="en-AU" i="1" dirty="0"/>
              <a:t>The planning of weaning and ceasing the opioid remains the responsibility of the person who initiated it.”</a:t>
            </a:r>
          </a:p>
          <a:p>
            <a:r>
              <a:rPr lang="en-AU" i="1" dirty="0"/>
              <a:t>Significant risk of respiratory depression, resulting in severe adverse events and death.”</a:t>
            </a:r>
            <a:endParaRPr lang="en-AU" dirty="0"/>
          </a:p>
        </p:txBody>
      </p:sp>
      <p:sp>
        <p:nvSpPr>
          <p:cNvPr id="4" name="Slide Number Placeholder 3">
            <a:extLst>
              <a:ext uri="{FF2B5EF4-FFF2-40B4-BE49-F238E27FC236}">
                <a16:creationId xmlns:a16="http://schemas.microsoft.com/office/drawing/2014/main" id="{CDC1F9DA-884A-4B89-1E34-80EFB6749194}"/>
              </a:ext>
            </a:extLst>
          </p:cNvPr>
          <p:cNvSpPr>
            <a:spLocks noGrp="1"/>
          </p:cNvSpPr>
          <p:nvPr>
            <p:ph type="sldNum" sz="quarter" idx="5"/>
          </p:nvPr>
        </p:nvSpPr>
        <p:spPr/>
        <p:txBody>
          <a:bodyPr/>
          <a:lstStyle/>
          <a:p>
            <a:fld id="{9D692C2F-DD1A-4D4A-AE74-7F9A8595838C}" type="slidenum">
              <a:rPr lang="en-US" smtClean="0"/>
              <a:t>14</a:t>
            </a:fld>
            <a:endParaRPr lang="en-US"/>
          </a:p>
        </p:txBody>
      </p:sp>
    </p:spTree>
    <p:extLst>
      <p:ext uri="{BB962C8B-B14F-4D97-AF65-F5344CB8AC3E}">
        <p14:creationId xmlns:p14="http://schemas.microsoft.com/office/powerpoint/2010/main" val="3278598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3EF1191-6C73-445B-8C6F-C468AFDAD99A}" type="slidenum">
              <a:rPr lang="en-AU" smtClean="0"/>
              <a:t>15</a:t>
            </a:fld>
            <a:endParaRPr lang="en-AU"/>
          </a:p>
        </p:txBody>
      </p:sp>
    </p:spTree>
    <p:extLst>
      <p:ext uri="{BB962C8B-B14F-4D97-AF65-F5344CB8AC3E}">
        <p14:creationId xmlns:p14="http://schemas.microsoft.com/office/powerpoint/2010/main" val="306636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as hard as you think but theses are essential </a:t>
            </a:r>
          </a:p>
          <a:p>
            <a:endParaRPr lang="en-AU" dirty="0"/>
          </a:p>
        </p:txBody>
      </p:sp>
      <p:sp>
        <p:nvSpPr>
          <p:cNvPr id="4" name="Slide Number Placeholder 3"/>
          <p:cNvSpPr>
            <a:spLocks noGrp="1"/>
          </p:cNvSpPr>
          <p:nvPr>
            <p:ph type="sldNum" sz="quarter" idx="5"/>
          </p:nvPr>
        </p:nvSpPr>
        <p:spPr/>
        <p:txBody>
          <a:bodyPr/>
          <a:lstStyle/>
          <a:p>
            <a:fld id="{9D692C2F-DD1A-4D4A-AE74-7F9A8595838C}" type="slidenum">
              <a:rPr lang="en-US" smtClean="0"/>
              <a:t>16</a:t>
            </a:fld>
            <a:endParaRPr lang="en-US"/>
          </a:p>
        </p:txBody>
      </p:sp>
    </p:spTree>
    <p:extLst>
      <p:ext uri="{BB962C8B-B14F-4D97-AF65-F5344CB8AC3E}">
        <p14:creationId xmlns:p14="http://schemas.microsoft.com/office/powerpoint/2010/main" val="2377474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D692C2F-DD1A-4D4A-AE74-7F9A8595838C}" type="slidenum">
              <a:rPr lang="en-US" smtClean="0"/>
              <a:t>17</a:t>
            </a:fld>
            <a:endParaRPr lang="en-US"/>
          </a:p>
        </p:txBody>
      </p:sp>
    </p:spTree>
    <p:extLst>
      <p:ext uri="{BB962C8B-B14F-4D97-AF65-F5344CB8AC3E}">
        <p14:creationId xmlns:p14="http://schemas.microsoft.com/office/powerpoint/2010/main" val="2920017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Consider what your current protocols are – do they need to be revised. </a:t>
            </a:r>
          </a:p>
        </p:txBody>
      </p:sp>
      <p:sp>
        <p:nvSpPr>
          <p:cNvPr id="4" name="Slide Number Placeholder 3"/>
          <p:cNvSpPr>
            <a:spLocks noGrp="1"/>
          </p:cNvSpPr>
          <p:nvPr>
            <p:ph type="sldNum" sz="quarter" idx="5"/>
          </p:nvPr>
        </p:nvSpPr>
        <p:spPr/>
        <p:txBody>
          <a:bodyPr/>
          <a:lstStyle/>
          <a:p>
            <a:fld id="{9D692C2F-DD1A-4D4A-AE74-7F9A8595838C}" type="slidenum">
              <a:rPr lang="en-US" smtClean="0"/>
              <a:t>19</a:t>
            </a:fld>
            <a:endParaRPr lang="en-US"/>
          </a:p>
        </p:txBody>
      </p:sp>
    </p:spTree>
    <p:extLst>
      <p:ext uri="{BB962C8B-B14F-4D97-AF65-F5344CB8AC3E}">
        <p14:creationId xmlns:p14="http://schemas.microsoft.com/office/powerpoint/2010/main" val="388012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D692C2F-DD1A-4D4A-AE74-7F9A8595838C}" type="slidenum">
              <a:rPr lang="en-US" smtClean="0"/>
              <a:t>20</a:t>
            </a:fld>
            <a:endParaRPr lang="en-US"/>
          </a:p>
        </p:txBody>
      </p:sp>
    </p:spTree>
    <p:extLst>
      <p:ext uri="{BB962C8B-B14F-4D97-AF65-F5344CB8AC3E}">
        <p14:creationId xmlns:p14="http://schemas.microsoft.com/office/powerpoint/2010/main" val="2893885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Discuss what the focus for your local facility needs to be . </a:t>
            </a:r>
          </a:p>
          <a:p>
            <a:r>
              <a:rPr lang="en-AU" dirty="0"/>
              <a:t>Consider what might be your first step? Lanyard , changing MR prescribing habits, rollout of the discharge form?  </a:t>
            </a:r>
          </a:p>
        </p:txBody>
      </p:sp>
      <p:sp>
        <p:nvSpPr>
          <p:cNvPr id="4" name="Slide Number Placeholder 3"/>
          <p:cNvSpPr>
            <a:spLocks noGrp="1"/>
          </p:cNvSpPr>
          <p:nvPr>
            <p:ph type="sldNum" sz="quarter" idx="5"/>
          </p:nvPr>
        </p:nvSpPr>
        <p:spPr/>
        <p:txBody>
          <a:bodyPr/>
          <a:lstStyle/>
          <a:p>
            <a:fld id="{53EF1191-6C73-445B-8C6F-C468AFDAD99A}" type="slidenum">
              <a:rPr lang="en-AU" smtClean="0"/>
              <a:t>22</a:t>
            </a:fld>
            <a:endParaRPr lang="en-AU"/>
          </a:p>
        </p:txBody>
      </p:sp>
    </p:spTree>
    <p:extLst>
      <p:ext uri="{BB962C8B-B14F-4D97-AF65-F5344CB8AC3E}">
        <p14:creationId xmlns:p14="http://schemas.microsoft.com/office/powerpoint/2010/main" val="1156434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D692C2F-DD1A-4D4A-AE74-7F9A8595838C}" type="slidenum">
              <a:rPr lang="en-US" smtClean="0"/>
              <a:t>23</a:t>
            </a:fld>
            <a:endParaRPr lang="en-US"/>
          </a:p>
        </p:txBody>
      </p:sp>
    </p:spTree>
    <p:extLst>
      <p:ext uri="{BB962C8B-B14F-4D97-AF65-F5344CB8AC3E}">
        <p14:creationId xmlns:p14="http://schemas.microsoft.com/office/powerpoint/2010/main" val="2510076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2000" kern="1200" dirty="0">
              <a:solidFill>
                <a:srgbClr val="707070"/>
              </a:solidFill>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fld id="{9D692C2F-DD1A-4D4A-AE74-7F9A8595838C}" type="slidenum">
              <a:rPr lang="en-US" smtClean="0"/>
              <a:t>26</a:t>
            </a:fld>
            <a:endParaRPr lang="en-US"/>
          </a:p>
        </p:txBody>
      </p:sp>
    </p:spTree>
    <p:extLst>
      <p:ext uri="{BB962C8B-B14F-4D97-AF65-F5344CB8AC3E}">
        <p14:creationId xmlns:p14="http://schemas.microsoft.com/office/powerpoint/2010/main" val="169201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The atlas of healthcare variation includes chapters that examines the rates of opioid medicine dispensing in the community   </a:t>
            </a:r>
          </a:p>
          <a:p>
            <a:r>
              <a:rPr lang="en-AU" baseline="0" dirty="0"/>
              <a:t>Rates of opioid use in capital cities is much lower when compared to other areas.  As you move further away from each capital city prescribing rates increase. This is common to all states.</a:t>
            </a:r>
          </a:p>
          <a:p>
            <a:r>
              <a:rPr lang="en-AU" baseline="0" dirty="0"/>
              <a:t>Most recent version of the atlas and rates of prescribing  </a:t>
            </a:r>
            <a:r>
              <a:rPr lang="en-US" dirty="0">
                <a:hlinkClick r:id="rId3"/>
              </a:rPr>
              <a:t>5.7 Opioid medicines dispensing, all ages (safetyandquality.gov.au)</a:t>
            </a:r>
            <a:endParaRPr lang="en-AU" dirty="0"/>
          </a:p>
        </p:txBody>
      </p:sp>
      <p:sp>
        <p:nvSpPr>
          <p:cNvPr id="4" name="Slide Number Placeholder 3"/>
          <p:cNvSpPr>
            <a:spLocks noGrp="1"/>
          </p:cNvSpPr>
          <p:nvPr>
            <p:ph type="sldNum" sz="quarter" idx="5"/>
          </p:nvPr>
        </p:nvSpPr>
        <p:spPr/>
        <p:txBody>
          <a:bodyPr/>
          <a:lstStyle/>
          <a:p>
            <a:fld id="{9D692C2F-DD1A-4D4A-AE74-7F9A8595838C}" type="slidenum">
              <a:rPr lang="en-US" smtClean="0"/>
              <a:t>3</a:t>
            </a:fld>
            <a:endParaRPr lang="en-US"/>
          </a:p>
        </p:txBody>
      </p:sp>
    </p:spTree>
    <p:extLst>
      <p:ext uri="{BB962C8B-B14F-4D97-AF65-F5344CB8AC3E}">
        <p14:creationId xmlns:p14="http://schemas.microsoft.com/office/powerpoint/2010/main" val="4146553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chemeClr val="accent5"/>
                </a:solidFill>
              </a:rPr>
              <a:t>Presenter Note: </a:t>
            </a:r>
            <a:r>
              <a:rPr lang="en-US" i="1" dirty="0">
                <a:solidFill>
                  <a:schemeClr val="accent5"/>
                </a:solidFill>
              </a:rPr>
              <a:t>When discussing this slide c</a:t>
            </a:r>
            <a:r>
              <a:rPr lang="en-US" b="0" i="1" dirty="0">
                <a:solidFill>
                  <a:schemeClr val="accent5"/>
                </a:solidFill>
              </a:rPr>
              <a:t>onsider your location? Are you  in an area known for high rates or prescribing?</a:t>
            </a:r>
          </a:p>
          <a:p>
            <a:endParaRPr lang="en-AU" dirty="0"/>
          </a:p>
        </p:txBody>
      </p:sp>
      <p:sp>
        <p:nvSpPr>
          <p:cNvPr id="4" name="Slide Number Placeholder 3"/>
          <p:cNvSpPr>
            <a:spLocks noGrp="1"/>
          </p:cNvSpPr>
          <p:nvPr>
            <p:ph type="sldNum" sz="quarter" idx="5"/>
          </p:nvPr>
        </p:nvSpPr>
        <p:spPr/>
        <p:txBody>
          <a:bodyPr/>
          <a:lstStyle/>
          <a:p>
            <a:fld id="{9D692C2F-DD1A-4D4A-AE74-7F9A8595838C}" type="slidenum">
              <a:rPr lang="en-US" smtClean="0"/>
              <a:t>4</a:t>
            </a:fld>
            <a:endParaRPr lang="en-US"/>
          </a:p>
        </p:txBody>
      </p:sp>
    </p:spTree>
    <p:extLst>
      <p:ext uri="{BB962C8B-B14F-4D97-AF65-F5344CB8AC3E}">
        <p14:creationId xmlns:p14="http://schemas.microsoft.com/office/powerpoint/2010/main" val="163366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D692C2F-DD1A-4D4A-AE74-7F9A8595838C}" type="slidenum">
              <a:rPr lang="en-US" smtClean="0"/>
              <a:t>5</a:t>
            </a:fld>
            <a:endParaRPr lang="en-US"/>
          </a:p>
        </p:txBody>
      </p:sp>
    </p:spTree>
    <p:extLst>
      <p:ext uri="{BB962C8B-B14F-4D97-AF65-F5344CB8AC3E}">
        <p14:creationId xmlns:p14="http://schemas.microsoft.com/office/powerpoint/2010/main" val="301777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692C2F-DD1A-4D4A-AE74-7F9A8595838C}" type="slidenum">
              <a:rPr lang="en-US" smtClean="0"/>
              <a:t>6</a:t>
            </a:fld>
            <a:endParaRPr lang="en-US"/>
          </a:p>
        </p:txBody>
      </p:sp>
    </p:spTree>
    <p:extLst>
      <p:ext uri="{BB962C8B-B14F-4D97-AF65-F5344CB8AC3E}">
        <p14:creationId xmlns:p14="http://schemas.microsoft.com/office/powerpoint/2010/main" val="151677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is a great deal of publicity and public messaging about road deaths not so much around unintentional drug-induced death rates  </a:t>
            </a:r>
          </a:p>
        </p:txBody>
      </p:sp>
      <p:sp>
        <p:nvSpPr>
          <p:cNvPr id="4" name="Slide Number Placeholder 3"/>
          <p:cNvSpPr>
            <a:spLocks noGrp="1"/>
          </p:cNvSpPr>
          <p:nvPr>
            <p:ph type="sldNum" sz="quarter" idx="5"/>
          </p:nvPr>
        </p:nvSpPr>
        <p:spPr/>
        <p:txBody>
          <a:bodyPr/>
          <a:lstStyle/>
          <a:p>
            <a:fld id="{9D692C2F-DD1A-4D4A-AE74-7F9A8595838C}" type="slidenum">
              <a:rPr lang="en-US" smtClean="0"/>
              <a:t>7</a:t>
            </a:fld>
            <a:endParaRPr lang="en-US"/>
          </a:p>
        </p:txBody>
      </p:sp>
    </p:spTree>
    <p:extLst>
      <p:ext uri="{BB962C8B-B14F-4D97-AF65-F5344CB8AC3E}">
        <p14:creationId xmlns:p14="http://schemas.microsoft.com/office/powerpoint/2010/main" val="53964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rgbClr val="0D1B37"/>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rgbClr val="0D1B37"/>
                </a:solidFill>
                <a:latin typeface="+mj-lt"/>
                <a:ea typeface="+mn-ea"/>
                <a:cs typeface="+mn-cs"/>
              </a:rPr>
              <a:t>No explanation is required as to the risk associated with long term use of opioid analgesics</a:t>
            </a:r>
          </a:p>
          <a:p>
            <a:r>
              <a:rPr lang="en-AU" sz="1200" kern="1200" dirty="0">
                <a:solidFill>
                  <a:srgbClr val="0D1B37"/>
                </a:solidFill>
                <a:latin typeface="+mj-lt"/>
                <a:ea typeface="+mn-ea"/>
                <a:cs typeface="+mn-cs"/>
              </a:rPr>
              <a:t>Initiation of a MR opioid is recognised as one of the  most significant risk factors for PPO. </a:t>
            </a:r>
          </a:p>
        </p:txBody>
      </p:sp>
      <p:sp>
        <p:nvSpPr>
          <p:cNvPr id="4" name="Slide Number Placeholder 3"/>
          <p:cNvSpPr>
            <a:spLocks noGrp="1"/>
          </p:cNvSpPr>
          <p:nvPr>
            <p:ph type="sldNum" sz="quarter" idx="5"/>
          </p:nvPr>
        </p:nvSpPr>
        <p:spPr/>
        <p:txBody>
          <a:bodyPr/>
          <a:lstStyle/>
          <a:p>
            <a:fld id="{9D692C2F-DD1A-4D4A-AE74-7F9A8595838C}" type="slidenum">
              <a:rPr lang="en-US" smtClean="0"/>
              <a:t>8</a:t>
            </a:fld>
            <a:endParaRPr lang="en-US"/>
          </a:p>
        </p:txBody>
      </p:sp>
    </p:spTree>
    <p:extLst>
      <p:ext uri="{BB962C8B-B14F-4D97-AF65-F5344CB8AC3E}">
        <p14:creationId xmlns:p14="http://schemas.microsoft.com/office/powerpoint/2010/main" val="38929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3EF1191-6C73-445B-8C6F-C468AFDAD99A}" type="slidenum">
              <a:rPr lang="en-AU" smtClean="0"/>
              <a:t>9</a:t>
            </a:fld>
            <a:endParaRPr lang="en-AU"/>
          </a:p>
        </p:txBody>
      </p:sp>
    </p:spTree>
    <p:extLst>
      <p:ext uri="{BB962C8B-B14F-4D97-AF65-F5344CB8AC3E}">
        <p14:creationId xmlns:p14="http://schemas.microsoft.com/office/powerpoint/2010/main" val="353605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D692C2F-DD1A-4D4A-AE74-7F9A8595838C}" type="slidenum">
              <a:rPr lang="en-US" smtClean="0"/>
              <a:t>12</a:t>
            </a:fld>
            <a:endParaRPr lang="en-US"/>
          </a:p>
        </p:txBody>
      </p:sp>
    </p:spTree>
    <p:extLst>
      <p:ext uri="{BB962C8B-B14F-4D97-AF65-F5344CB8AC3E}">
        <p14:creationId xmlns:p14="http://schemas.microsoft.com/office/powerpoint/2010/main" val="2778988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9B8AB9-05B6-DAA2-5EC8-960A09BE142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4A38DB-546D-9AF8-97BA-2C498E3236C9}"/>
              </a:ext>
            </a:extLst>
          </p:cNvPr>
          <p:cNvSpPr>
            <a:spLocks noGrp="1"/>
          </p:cNvSpPr>
          <p:nvPr>
            <p:ph type="ctrTitle"/>
          </p:nvPr>
        </p:nvSpPr>
        <p:spPr>
          <a:xfrm>
            <a:off x="838200" y="2693504"/>
            <a:ext cx="9485243" cy="826397"/>
          </a:xfrm>
        </p:spPr>
        <p:txBody>
          <a:bodyPr anchor="b">
            <a:normAutofit/>
          </a:bodyPr>
          <a:lstStyle>
            <a:lvl1pPr algn="l">
              <a:defRPr sz="4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107475C5-A757-A01D-C9CD-D1E40D103AB7}"/>
              </a:ext>
            </a:extLst>
          </p:cNvPr>
          <p:cNvSpPr>
            <a:spLocks noGrp="1"/>
          </p:cNvSpPr>
          <p:nvPr>
            <p:ph type="subTitle" idx="1" hasCustomPrompt="1"/>
          </p:nvPr>
        </p:nvSpPr>
        <p:spPr>
          <a:xfrm>
            <a:off x="838200" y="3519902"/>
            <a:ext cx="4828761" cy="44581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title here</a:t>
            </a:r>
            <a:endParaRPr lang="en-US" dirty="0"/>
          </a:p>
        </p:txBody>
      </p:sp>
      <p:sp>
        <p:nvSpPr>
          <p:cNvPr id="6" name="Slide Number Placeholder 5">
            <a:extLst>
              <a:ext uri="{FF2B5EF4-FFF2-40B4-BE49-F238E27FC236}">
                <a16:creationId xmlns:a16="http://schemas.microsoft.com/office/drawing/2014/main" id="{E3164F03-05A8-FEBA-AE60-81052CA3FDEE}"/>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173150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A9FBA-885B-EB75-3CC1-E3371B478B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3DF873D-6FFD-E00E-EFB7-FD5E49BB3D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DB7CE65-6EE6-BBE3-AE97-B479405475C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C62668B5-FA57-080D-6694-D3B58425BCFA}"/>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295452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766E-8323-65D9-D2B1-C5B2AEF869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1CA4AEA-0EFD-85D7-D81E-3DF48AAA04D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0EC169-A148-896E-FC43-B6ED7C6CC60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D5732CA-46AE-8F1D-FF16-0022536CC01F}"/>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1892263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blue and green background&#10;&#10;Description automatically generated">
            <a:extLst>
              <a:ext uri="{FF2B5EF4-FFF2-40B4-BE49-F238E27FC236}">
                <a16:creationId xmlns:a16="http://schemas.microsoft.com/office/drawing/2014/main" id="{3B9B8AB9-05B6-DAA2-5EC8-960A09BE14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4A38DB-546D-9AF8-97BA-2C498E3236C9}"/>
              </a:ext>
            </a:extLst>
          </p:cNvPr>
          <p:cNvSpPr>
            <a:spLocks noGrp="1"/>
          </p:cNvSpPr>
          <p:nvPr>
            <p:ph type="ctrTitle"/>
          </p:nvPr>
        </p:nvSpPr>
        <p:spPr>
          <a:xfrm>
            <a:off x="1075082" y="1868556"/>
            <a:ext cx="9485243" cy="826397"/>
          </a:xfrm>
        </p:spPr>
        <p:txBody>
          <a:bodyPr anchor="b">
            <a:normAutofit/>
          </a:bodyPr>
          <a:lstStyle>
            <a:lvl1pPr algn="l">
              <a:defRPr sz="4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107475C5-A757-A01D-C9CD-D1E40D103AB7}"/>
              </a:ext>
            </a:extLst>
          </p:cNvPr>
          <p:cNvSpPr>
            <a:spLocks noGrp="1"/>
          </p:cNvSpPr>
          <p:nvPr>
            <p:ph type="subTitle" idx="1" hasCustomPrompt="1"/>
          </p:nvPr>
        </p:nvSpPr>
        <p:spPr>
          <a:xfrm>
            <a:off x="1075082" y="2694954"/>
            <a:ext cx="4828761" cy="44581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title here</a:t>
            </a:r>
            <a:endParaRPr lang="en-US" dirty="0"/>
          </a:p>
        </p:txBody>
      </p:sp>
      <p:sp>
        <p:nvSpPr>
          <p:cNvPr id="6" name="Slide Number Placeholder 5">
            <a:extLst>
              <a:ext uri="{FF2B5EF4-FFF2-40B4-BE49-F238E27FC236}">
                <a16:creationId xmlns:a16="http://schemas.microsoft.com/office/drawing/2014/main" id="{E3164F03-05A8-FEBA-AE60-81052CA3FDEE}"/>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405025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CDA8-C559-9BA7-92B4-DFE6756C734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89A8D6F-8BB9-9A41-BDA2-0CF2A2DF0302}"/>
              </a:ext>
            </a:extLst>
          </p:cNvPr>
          <p:cNvSpPr>
            <a:spLocks noGrp="1"/>
          </p:cNvSpPr>
          <p:nvPr>
            <p:ph idx="1"/>
          </p:nvPr>
        </p:nvSpPr>
        <p:spPr>
          <a:xfrm>
            <a:off x="838200" y="2332891"/>
            <a:ext cx="10515600" cy="314356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86CBD3B3-E2B0-C577-F8DB-970CD2E3FF95}"/>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126454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descr="A close-up of a logo&#10;&#10;Description automatically generated">
            <a:extLst>
              <a:ext uri="{FF2B5EF4-FFF2-40B4-BE49-F238E27FC236}">
                <a16:creationId xmlns:a16="http://schemas.microsoft.com/office/drawing/2014/main" id="{2C38ED79-F147-66C6-8CDD-8684E7017940}"/>
              </a:ext>
            </a:extLst>
          </p:cNvPr>
          <p:cNvPicPr>
            <a:picLocks noChangeAspect="1"/>
          </p:cNvPicPr>
          <p:nvPr userDrawn="1"/>
        </p:nvPicPr>
        <p:blipFill>
          <a:blip r:embed="rId2"/>
          <a:stretch>
            <a:fillRect/>
          </a:stretch>
        </p:blipFill>
        <p:spPr>
          <a:xfrm>
            <a:off x="-69574" y="0"/>
            <a:ext cx="12261574" cy="6858000"/>
          </a:xfrm>
          <a:prstGeom prst="rect">
            <a:avLst/>
          </a:prstGeom>
        </p:spPr>
      </p:pic>
      <p:sp>
        <p:nvSpPr>
          <p:cNvPr id="2" name="Title 1">
            <a:extLst>
              <a:ext uri="{FF2B5EF4-FFF2-40B4-BE49-F238E27FC236}">
                <a16:creationId xmlns:a16="http://schemas.microsoft.com/office/drawing/2014/main" id="{A784CDA8-C559-9BA7-92B4-DFE6756C734C}"/>
              </a:ext>
            </a:extLst>
          </p:cNvPr>
          <p:cNvSpPr>
            <a:spLocks noGrp="1"/>
          </p:cNvSpPr>
          <p:nvPr>
            <p:ph type="title"/>
          </p:nvPr>
        </p:nvSpPr>
        <p:spPr>
          <a:xfrm>
            <a:off x="838200" y="596211"/>
            <a:ext cx="10515600" cy="814318"/>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F89A8D6F-8BB9-9A41-BDA2-0CF2A2DF0302}"/>
              </a:ext>
            </a:extLst>
          </p:cNvPr>
          <p:cNvSpPr>
            <a:spLocks noGrp="1"/>
          </p:cNvSpPr>
          <p:nvPr>
            <p:ph idx="1"/>
          </p:nvPr>
        </p:nvSpPr>
        <p:spPr>
          <a:xfrm>
            <a:off x="838200" y="2409409"/>
            <a:ext cx="10515600" cy="3116747"/>
          </a:xfrm>
          <a:prstGeom prst="rect">
            <a:avLst/>
          </a:prstGeom>
        </p:spPr>
        <p:txBody>
          <a:bodyPr/>
          <a:lstStyle>
            <a:lvl1pPr>
              <a:defRPr sz="2000" b="1">
                <a:solidFill>
                  <a:srgbClr val="62A744"/>
                </a:solidFill>
              </a:defRPr>
            </a:lvl1pPr>
            <a:lvl2pPr>
              <a:defRPr sz="1800" b="1">
                <a:solidFill>
                  <a:schemeClr val="tx1"/>
                </a:solidFill>
              </a:defRPr>
            </a:lvl2pPr>
            <a:lvl3pPr marL="914400" indent="0">
              <a:buNone/>
              <a:defRPr sz="1600">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endParaRPr lang="en-GB" dirty="0"/>
          </a:p>
        </p:txBody>
      </p:sp>
      <p:sp>
        <p:nvSpPr>
          <p:cNvPr id="6" name="Slide Number Placeholder 5">
            <a:extLst>
              <a:ext uri="{FF2B5EF4-FFF2-40B4-BE49-F238E27FC236}">
                <a16:creationId xmlns:a16="http://schemas.microsoft.com/office/drawing/2014/main" id="{86CBD3B3-E2B0-C577-F8DB-970CD2E3FF95}"/>
              </a:ext>
            </a:extLst>
          </p:cNvPr>
          <p:cNvSpPr>
            <a:spLocks noGrp="1"/>
          </p:cNvSpPr>
          <p:nvPr>
            <p:ph type="sldNum" sz="quarter" idx="12"/>
          </p:nvPr>
        </p:nvSpPr>
        <p:spPr/>
        <p:txBody>
          <a:bodyPr/>
          <a:lstStyle/>
          <a:p>
            <a:fld id="{3CA597B4-6E28-B647-A988-15A319BB1469}" type="slidenum">
              <a:rPr lang="en-US" smtClean="0"/>
              <a:t>‹#›</a:t>
            </a:fld>
            <a:endParaRPr lang="en-US"/>
          </a:p>
        </p:txBody>
      </p:sp>
      <p:sp>
        <p:nvSpPr>
          <p:cNvPr id="11" name="Rectangle 10">
            <a:extLst>
              <a:ext uri="{FF2B5EF4-FFF2-40B4-BE49-F238E27FC236}">
                <a16:creationId xmlns:a16="http://schemas.microsoft.com/office/drawing/2014/main" id="{96514607-C8D9-F5BE-72AF-C2BCCCF270B7}"/>
              </a:ext>
            </a:extLst>
          </p:cNvPr>
          <p:cNvSpPr/>
          <p:nvPr userDrawn="1"/>
        </p:nvSpPr>
        <p:spPr>
          <a:xfrm>
            <a:off x="0" y="365125"/>
            <a:ext cx="1610139" cy="45719"/>
          </a:xfrm>
          <a:prstGeom prst="rect">
            <a:avLst/>
          </a:prstGeom>
          <a:solidFill>
            <a:srgbClr val="0D1B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DB0B45-9006-D62D-8965-854DD582D639}"/>
              </a:ext>
            </a:extLst>
          </p:cNvPr>
          <p:cNvSpPr/>
          <p:nvPr userDrawn="1"/>
        </p:nvSpPr>
        <p:spPr>
          <a:xfrm>
            <a:off x="11926957" y="365125"/>
            <a:ext cx="265043" cy="814318"/>
          </a:xfrm>
          <a:prstGeom prst="rect">
            <a:avLst/>
          </a:prstGeom>
          <a:solidFill>
            <a:srgbClr val="0D1B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45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301BE-1432-AA83-4DCB-82BA8E7B338C}"/>
              </a:ext>
            </a:extLst>
          </p:cNvPr>
          <p:cNvSpPr>
            <a:spLocks noGrp="1"/>
          </p:cNvSpPr>
          <p:nvPr>
            <p:ph type="title"/>
          </p:nvPr>
        </p:nvSpPr>
        <p:spPr>
          <a:xfrm>
            <a:off x="831850" y="1709738"/>
            <a:ext cx="8709715" cy="2852737"/>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EABB176-DB81-935A-9D17-B10CBA81660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E30DADCB-33FE-5298-BE1E-F59BEB46E623}"/>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2666104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9FAD-FE39-CD57-C0D9-979373B93E9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3914F3-8959-22BB-513B-6FEDEDAC97BF}"/>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23B6792-C5C3-9AB4-D4F7-370470051E50}"/>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10431875-7886-CDBA-4C61-AD3CFB72A1C0}"/>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56973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4CDA-700B-8003-8670-F3B48F9FA0B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E35A974-70AD-FA4F-9152-E2E30C27588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E4C9481-4798-048D-6C28-440793B410EB}"/>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0C1838-C51D-C0AC-5CBF-BB2751783D9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9AD1E8E-383B-EC77-FFA9-64C2560ECEDC}"/>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CC4B4D7E-E0C6-7769-F829-2D95DF3D1402}"/>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4012865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1FDB-FD30-ACD6-D369-C0DD0280EE9A}"/>
              </a:ext>
            </a:extLst>
          </p:cNvPr>
          <p:cNvSpPr>
            <a:spLocks noGrp="1"/>
          </p:cNvSpPr>
          <p:nvPr>
            <p:ph type="title"/>
          </p:nvPr>
        </p:nvSpPr>
        <p:spPr/>
        <p:txBody>
          <a:bodyPr/>
          <a:lstStyle/>
          <a:p>
            <a:r>
              <a:rPr lang="en-GB"/>
              <a:t>Click to edit Master title style</a:t>
            </a:r>
            <a:endParaRPr lang="en-US"/>
          </a:p>
        </p:txBody>
      </p:sp>
      <p:sp>
        <p:nvSpPr>
          <p:cNvPr id="5" name="Slide Number Placeholder 4">
            <a:extLst>
              <a:ext uri="{FF2B5EF4-FFF2-40B4-BE49-F238E27FC236}">
                <a16:creationId xmlns:a16="http://schemas.microsoft.com/office/drawing/2014/main" id="{DE9B4885-0291-B90B-4465-F7CC8C2BD291}"/>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1277137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199AF0-D98B-5664-08B1-91F09DD8242F}"/>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212029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CDA8-C559-9BA7-92B4-DFE6756C734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89A8D6F-8BB9-9A41-BDA2-0CF2A2DF0302}"/>
              </a:ext>
            </a:extLst>
          </p:cNvPr>
          <p:cNvSpPr>
            <a:spLocks noGrp="1"/>
          </p:cNvSpPr>
          <p:nvPr>
            <p:ph idx="1"/>
          </p:nvPr>
        </p:nvSpPr>
        <p:spPr>
          <a:xfrm>
            <a:off x="838200" y="2332891"/>
            <a:ext cx="10515600" cy="314356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86CBD3B3-E2B0-C577-F8DB-970CD2E3FF95}"/>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3058836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A9FBA-885B-EB75-3CC1-E3371B478B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3DF873D-6FFD-E00E-EFB7-FD5E49BB3D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DB7CE65-6EE6-BBE3-AE97-B479405475C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C62668B5-FA57-080D-6694-D3B58425BCFA}"/>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2347091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766E-8323-65D9-D2B1-C5B2AEF869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1CA4AEA-0EFD-85D7-D81E-3DF48AAA04D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0EC169-A148-896E-FC43-B6ED7C6CC60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D5732CA-46AE-8F1D-FF16-0022536CC01F}"/>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1233343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5" name="Picture 4">
            <a:extLst>
              <a:ext uri="{FF2B5EF4-FFF2-40B4-BE49-F238E27FC236}">
                <a16:creationId xmlns:a16="http://schemas.microsoft.com/office/drawing/2014/main" id="{77B7CB11-ECB4-F243-AAAC-C8EE8C58B7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256680" y="2582864"/>
            <a:ext cx="8801463" cy="1230855"/>
          </a:xfrm>
        </p:spPr>
        <p:txBody>
          <a:bodyPr anchor="t" anchorCtr="0">
            <a:normAutofit/>
          </a:bodyPr>
          <a:lstStyle>
            <a:lvl1pPr algn="l">
              <a:defRPr sz="3000" b="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56681" y="3813718"/>
            <a:ext cx="6008144" cy="1655762"/>
          </a:xfrm>
        </p:spPr>
        <p:txBody>
          <a:bodyPr>
            <a:normAutofit/>
          </a:bodyPr>
          <a:lstStyle>
            <a:lvl1pPr marL="0" indent="0" algn="l">
              <a:buNone/>
              <a:defRPr sz="1800">
                <a:solidFill>
                  <a:srgbClr val="61A60E"/>
                </a:solidFill>
              </a:defRPr>
            </a:lvl1pPr>
            <a:lvl2pPr marL="0" indent="0" algn="l">
              <a:buNone/>
              <a:defRPr sz="1800"/>
            </a:lvl2pPr>
            <a:lvl3pPr marL="0" indent="0" algn="l">
              <a:buNone/>
              <a:defRPr sz="1800"/>
            </a:lvl3pPr>
            <a:lvl4pPr marL="0" indent="0" algn="l">
              <a:buNone/>
              <a:defRPr sz="1800"/>
            </a:lvl4pPr>
            <a:lvl5pPr marL="0" indent="0" algn="l">
              <a:buNone/>
              <a:defRPr sz="1800" b="0"/>
            </a:lvl5pPr>
            <a:lvl6pPr marL="0" indent="0" algn="l">
              <a:buNone/>
              <a:defRPr sz="1800"/>
            </a:lvl6pPr>
            <a:lvl7pPr marL="0" indent="0" algn="l">
              <a:buNone/>
              <a:defRPr sz="1800"/>
            </a:lvl7pPr>
            <a:lvl8pPr marL="0" indent="0" algn="l">
              <a:buNone/>
              <a:defRPr sz="1800"/>
            </a:lvl8pPr>
            <a:lvl9pPr marL="0" indent="0" algn="l">
              <a:buNone/>
              <a:defRPr sz="1800"/>
            </a:lvl9pPr>
          </a:lstStyle>
          <a:p>
            <a:pPr lvl="0"/>
            <a:r>
              <a:rPr lang="en-US"/>
              <a:t>Click to edit Master subtitle style</a:t>
            </a:r>
            <a:endParaRPr lang="en-US" dirty="0"/>
          </a:p>
        </p:txBody>
      </p:sp>
    </p:spTree>
    <p:extLst>
      <p:ext uri="{BB962C8B-B14F-4D97-AF65-F5344CB8AC3E}">
        <p14:creationId xmlns:p14="http://schemas.microsoft.com/office/powerpoint/2010/main" val="3128395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the appropriate icon to add a table / Chart / SmartArt / Image / Media</a:t>
            </a:r>
          </a:p>
        </p:txBody>
      </p:sp>
      <p:sp>
        <p:nvSpPr>
          <p:cNvPr id="4" name="Date Placeholder 3"/>
          <p:cNvSpPr>
            <a:spLocks noGrp="1"/>
          </p:cNvSpPr>
          <p:nvPr>
            <p:ph type="dt" sz="half" idx="10"/>
          </p:nvPr>
        </p:nvSpPr>
        <p:spPr/>
        <p:txBody>
          <a:bodyPr/>
          <a:lstStyle/>
          <a:p>
            <a:fld id="{3CFEACCB-3A2D-431C-8173-9D9ED3E44E59}" type="datetimeFigureOut">
              <a:rPr lang="en-AU" smtClean="0"/>
              <a:t>27/2/2024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8925D1-2A4E-4BE4-851B-D426AED710A9}" type="slidenum">
              <a:rPr lang="en-AU" smtClean="0"/>
              <a:t>‹#›</a:t>
            </a:fld>
            <a:endParaRPr lang="en-AU"/>
          </a:p>
        </p:txBody>
      </p:sp>
    </p:spTree>
    <p:extLst>
      <p:ext uri="{BB962C8B-B14F-4D97-AF65-F5344CB8AC3E}">
        <p14:creationId xmlns:p14="http://schemas.microsoft.com/office/powerpoint/2010/main" val="1821843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CFEACCB-3A2D-431C-8173-9D9ED3E44E59}" type="datetimeFigureOut">
              <a:rPr lang="en-AU" smtClean="0"/>
              <a:t>27/2/2024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8925D1-2A4E-4BE4-851B-D426AED710A9}" type="slidenum">
              <a:rPr lang="en-AU" smtClean="0"/>
              <a:t>‹#›</a:t>
            </a:fld>
            <a:endParaRPr lang="en-AU"/>
          </a:p>
        </p:txBody>
      </p:sp>
      <p:sp>
        <p:nvSpPr>
          <p:cNvPr id="8" name="Text Placeholder 7"/>
          <p:cNvSpPr>
            <a:spLocks noGrp="1"/>
          </p:cNvSpPr>
          <p:nvPr>
            <p:ph type="body" sz="quarter" idx="13"/>
          </p:nvPr>
        </p:nvSpPr>
        <p:spPr>
          <a:xfrm>
            <a:off x="889000" y="1775459"/>
            <a:ext cx="9306560" cy="4078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646004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Image Slide</a:t>
            </a:r>
          </a:p>
        </p:txBody>
      </p:sp>
      <p:sp>
        <p:nvSpPr>
          <p:cNvPr id="4" name="Date Placeholder 3"/>
          <p:cNvSpPr>
            <a:spLocks noGrp="1"/>
          </p:cNvSpPr>
          <p:nvPr>
            <p:ph type="dt" sz="half" idx="10"/>
          </p:nvPr>
        </p:nvSpPr>
        <p:spPr/>
        <p:txBody>
          <a:bodyPr/>
          <a:lstStyle/>
          <a:p>
            <a:fld id="{3CFEACCB-3A2D-431C-8173-9D9ED3E44E59}" type="datetimeFigureOut">
              <a:rPr lang="en-AU" smtClean="0"/>
              <a:t>27/2/2024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8925D1-2A4E-4BE4-851B-D426AED710A9}" type="slidenum">
              <a:rPr lang="en-AU" smtClean="0"/>
              <a:t>‹#›</a:t>
            </a:fld>
            <a:endParaRPr lang="en-AU"/>
          </a:p>
        </p:txBody>
      </p:sp>
      <p:sp>
        <p:nvSpPr>
          <p:cNvPr id="8" name="Text Placeholder 7"/>
          <p:cNvSpPr>
            <a:spLocks noGrp="1"/>
          </p:cNvSpPr>
          <p:nvPr>
            <p:ph type="body" sz="quarter" idx="13"/>
          </p:nvPr>
        </p:nvSpPr>
        <p:spPr>
          <a:xfrm>
            <a:off x="889000" y="1775459"/>
            <a:ext cx="9306560" cy="604204"/>
          </a:xfrm>
        </p:spPr>
        <p:txBody>
          <a:bodyPr/>
          <a:lstStyle/>
          <a:p>
            <a:pPr lvl="0"/>
            <a:r>
              <a:rPr lang="en-US"/>
              <a:t>Click to edit Master text styles</a:t>
            </a:r>
          </a:p>
        </p:txBody>
      </p:sp>
      <p:sp>
        <p:nvSpPr>
          <p:cNvPr id="7" name="Picture Placeholder 6"/>
          <p:cNvSpPr>
            <a:spLocks noGrp="1"/>
          </p:cNvSpPr>
          <p:nvPr>
            <p:ph type="pic" sz="quarter" idx="14"/>
          </p:nvPr>
        </p:nvSpPr>
        <p:spPr>
          <a:xfrm>
            <a:off x="1041222" y="2379663"/>
            <a:ext cx="9154337" cy="3474336"/>
          </a:xfrm>
          <a:solidFill>
            <a:schemeClr val="bg2">
              <a:lumMod val="95000"/>
            </a:schemeClr>
          </a:solidFill>
        </p:spPr>
        <p:txBody>
          <a:bodyPr>
            <a:normAutofit/>
          </a:bodyPr>
          <a:lstStyle>
            <a:lvl1pPr>
              <a:defRPr sz="1400"/>
            </a:lvl1pPr>
          </a:lstStyle>
          <a:p>
            <a:r>
              <a:rPr lang="en-US"/>
              <a:t>Click icon to add picture</a:t>
            </a:r>
            <a:endParaRPr lang="en-AU"/>
          </a:p>
        </p:txBody>
      </p:sp>
    </p:spTree>
    <p:extLst>
      <p:ext uri="{BB962C8B-B14F-4D97-AF65-F5344CB8AC3E}">
        <p14:creationId xmlns:p14="http://schemas.microsoft.com/office/powerpoint/2010/main" val="3489381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9" name="Chart Placeholder 8"/>
          <p:cNvSpPr>
            <a:spLocks noGrp="1"/>
          </p:cNvSpPr>
          <p:nvPr>
            <p:ph type="chart" sz="quarter" idx="15"/>
          </p:nvPr>
        </p:nvSpPr>
        <p:spPr>
          <a:xfrm>
            <a:off x="1040978" y="2379663"/>
            <a:ext cx="9154581" cy="3474336"/>
          </a:xfrm>
        </p:spPr>
        <p:txBody>
          <a:bodyPr>
            <a:normAutofit/>
          </a:bodyPr>
          <a:lstStyle>
            <a:lvl1pPr>
              <a:defRPr sz="1400"/>
            </a:lvl1pPr>
          </a:lstStyle>
          <a:p>
            <a:r>
              <a:rPr lang="en-US"/>
              <a:t>Click icon to add chart</a:t>
            </a:r>
            <a:endParaRPr lang="en-AU"/>
          </a:p>
        </p:txBody>
      </p:sp>
      <p:sp>
        <p:nvSpPr>
          <p:cNvPr id="2" name="Title 1"/>
          <p:cNvSpPr>
            <a:spLocks noGrp="1"/>
          </p:cNvSpPr>
          <p:nvPr>
            <p:ph type="title" hasCustomPrompt="1"/>
          </p:nvPr>
        </p:nvSpPr>
        <p:spPr/>
        <p:txBody>
          <a:bodyPr/>
          <a:lstStyle>
            <a:lvl1pPr>
              <a:defRPr/>
            </a:lvl1pPr>
          </a:lstStyle>
          <a:p>
            <a:r>
              <a:rPr lang="en-US" dirty="0"/>
              <a:t>Chart Slide</a:t>
            </a:r>
          </a:p>
        </p:txBody>
      </p:sp>
      <p:sp>
        <p:nvSpPr>
          <p:cNvPr id="4" name="Date Placeholder 3"/>
          <p:cNvSpPr>
            <a:spLocks noGrp="1"/>
          </p:cNvSpPr>
          <p:nvPr>
            <p:ph type="dt" sz="half" idx="10"/>
          </p:nvPr>
        </p:nvSpPr>
        <p:spPr/>
        <p:txBody>
          <a:bodyPr/>
          <a:lstStyle/>
          <a:p>
            <a:fld id="{3CFEACCB-3A2D-431C-8173-9D9ED3E44E59}" type="datetimeFigureOut">
              <a:rPr lang="en-AU" smtClean="0"/>
              <a:t>27/2/2024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8925D1-2A4E-4BE4-851B-D426AED710A9}" type="slidenum">
              <a:rPr lang="en-AU" smtClean="0"/>
              <a:t>‹#›</a:t>
            </a:fld>
            <a:endParaRPr lang="en-AU"/>
          </a:p>
        </p:txBody>
      </p:sp>
      <p:sp>
        <p:nvSpPr>
          <p:cNvPr id="8" name="Text Placeholder 7"/>
          <p:cNvSpPr>
            <a:spLocks noGrp="1"/>
          </p:cNvSpPr>
          <p:nvPr>
            <p:ph type="body" sz="quarter" idx="13"/>
          </p:nvPr>
        </p:nvSpPr>
        <p:spPr>
          <a:xfrm>
            <a:off x="889000" y="1775459"/>
            <a:ext cx="9306560" cy="604204"/>
          </a:xfrm>
        </p:spPr>
        <p:txBody>
          <a:bodyPr/>
          <a:lstStyle/>
          <a:p>
            <a:pPr lvl="0"/>
            <a:r>
              <a:rPr lang="en-US"/>
              <a:t>Click to edit Master text styles</a:t>
            </a:r>
          </a:p>
        </p:txBody>
      </p:sp>
    </p:spTree>
    <p:extLst>
      <p:ext uri="{BB962C8B-B14F-4D97-AF65-F5344CB8AC3E}">
        <p14:creationId xmlns:p14="http://schemas.microsoft.com/office/powerpoint/2010/main" val="3194968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Table Slide</a:t>
            </a:r>
          </a:p>
        </p:txBody>
      </p:sp>
      <p:sp>
        <p:nvSpPr>
          <p:cNvPr id="4" name="Date Placeholder 3"/>
          <p:cNvSpPr>
            <a:spLocks noGrp="1"/>
          </p:cNvSpPr>
          <p:nvPr>
            <p:ph type="dt" sz="half" idx="10"/>
          </p:nvPr>
        </p:nvSpPr>
        <p:spPr/>
        <p:txBody>
          <a:bodyPr/>
          <a:lstStyle/>
          <a:p>
            <a:fld id="{3CFEACCB-3A2D-431C-8173-9D9ED3E44E59}" type="datetimeFigureOut">
              <a:rPr lang="en-AU" smtClean="0"/>
              <a:t>27/2/2024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8925D1-2A4E-4BE4-851B-D426AED710A9}" type="slidenum">
              <a:rPr lang="en-AU" smtClean="0"/>
              <a:t>‹#›</a:t>
            </a:fld>
            <a:endParaRPr lang="en-AU"/>
          </a:p>
        </p:txBody>
      </p:sp>
      <p:sp>
        <p:nvSpPr>
          <p:cNvPr id="8" name="Text Placeholder 7"/>
          <p:cNvSpPr>
            <a:spLocks noGrp="1"/>
          </p:cNvSpPr>
          <p:nvPr>
            <p:ph type="body" sz="quarter" idx="13"/>
          </p:nvPr>
        </p:nvSpPr>
        <p:spPr>
          <a:xfrm>
            <a:off x="888999" y="1775459"/>
            <a:ext cx="9306560" cy="604204"/>
          </a:xfrm>
        </p:spPr>
        <p:txBody>
          <a:bodyPr/>
          <a:lstStyle/>
          <a:p>
            <a:pPr lvl="0"/>
            <a:r>
              <a:rPr lang="en-US"/>
              <a:t>Click to edit Master text styles</a:t>
            </a:r>
          </a:p>
        </p:txBody>
      </p:sp>
      <p:sp>
        <p:nvSpPr>
          <p:cNvPr id="7" name="Table Placeholder 6"/>
          <p:cNvSpPr>
            <a:spLocks noGrp="1"/>
          </p:cNvSpPr>
          <p:nvPr>
            <p:ph type="tbl" sz="quarter" idx="16"/>
          </p:nvPr>
        </p:nvSpPr>
        <p:spPr>
          <a:xfrm>
            <a:off x="1040977" y="2379663"/>
            <a:ext cx="9154583" cy="3474336"/>
          </a:xfrm>
        </p:spPr>
        <p:txBody>
          <a:bodyPr>
            <a:normAutofit/>
          </a:bodyPr>
          <a:lstStyle>
            <a:lvl1pPr>
              <a:defRPr sz="1400"/>
            </a:lvl1pPr>
          </a:lstStyle>
          <a:p>
            <a:r>
              <a:rPr lang="en-US"/>
              <a:t>Click icon to add table</a:t>
            </a:r>
            <a:endParaRPr lang="en-AU"/>
          </a:p>
        </p:txBody>
      </p:sp>
    </p:spTree>
    <p:extLst>
      <p:ext uri="{BB962C8B-B14F-4D97-AF65-F5344CB8AC3E}">
        <p14:creationId xmlns:p14="http://schemas.microsoft.com/office/powerpoint/2010/main" val="2291959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9000" y="1774529"/>
            <a:ext cx="4512648" cy="4079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82912" y="1774529"/>
            <a:ext cx="4512648" cy="4079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FEACCB-3A2D-431C-8173-9D9ED3E44E59}" type="datetimeFigureOut">
              <a:rPr lang="en-AU" smtClean="0"/>
              <a:t>27/2/2024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38925D1-2A4E-4BE4-851B-D426AED710A9}" type="slidenum">
              <a:rPr lang="en-AU" smtClean="0"/>
              <a:t>‹#›</a:t>
            </a:fld>
            <a:endParaRPr lang="en-AU"/>
          </a:p>
        </p:txBody>
      </p:sp>
    </p:spTree>
    <p:extLst>
      <p:ext uri="{BB962C8B-B14F-4D97-AF65-F5344CB8AC3E}">
        <p14:creationId xmlns:p14="http://schemas.microsoft.com/office/powerpoint/2010/main" val="2084723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FEACCB-3A2D-431C-8173-9D9ED3E44E59}" type="datetimeFigureOut">
              <a:rPr lang="en-AU" smtClean="0"/>
              <a:t>27/2/2024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38925D1-2A4E-4BE4-851B-D426AED710A9}" type="slidenum">
              <a:rPr lang="en-AU" smtClean="0"/>
              <a:t>‹#›</a:t>
            </a:fld>
            <a:endParaRPr lang="en-AU"/>
          </a:p>
        </p:txBody>
      </p:sp>
    </p:spTree>
    <p:extLst>
      <p:ext uri="{BB962C8B-B14F-4D97-AF65-F5344CB8AC3E}">
        <p14:creationId xmlns:p14="http://schemas.microsoft.com/office/powerpoint/2010/main" val="6255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38ED79-F147-66C6-8CDD-8684E701794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84CDA8-C559-9BA7-92B4-DFE6756C734C}"/>
              </a:ext>
            </a:extLst>
          </p:cNvPr>
          <p:cNvSpPr>
            <a:spLocks noGrp="1"/>
          </p:cNvSpPr>
          <p:nvPr>
            <p:ph type="title"/>
          </p:nvPr>
        </p:nvSpPr>
        <p:spPr>
          <a:xfrm>
            <a:off x="838200" y="508191"/>
            <a:ext cx="10515600" cy="814318"/>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F89A8D6F-8BB9-9A41-BDA2-0CF2A2DF0302}"/>
              </a:ext>
            </a:extLst>
          </p:cNvPr>
          <p:cNvSpPr>
            <a:spLocks noGrp="1"/>
          </p:cNvSpPr>
          <p:nvPr>
            <p:ph idx="1"/>
          </p:nvPr>
        </p:nvSpPr>
        <p:spPr>
          <a:xfrm>
            <a:off x="838200" y="2409409"/>
            <a:ext cx="10515600" cy="3116747"/>
          </a:xfrm>
          <a:prstGeom prst="rect">
            <a:avLst/>
          </a:prstGeom>
        </p:spPr>
        <p:txBody>
          <a:bodyPr/>
          <a:lstStyle>
            <a:lvl1pPr>
              <a:defRPr sz="2000" b="1">
                <a:solidFill>
                  <a:srgbClr val="62A744"/>
                </a:solidFill>
              </a:defRPr>
            </a:lvl1pPr>
            <a:lvl2pPr>
              <a:defRPr sz="1800" b="1">
                <a:solidFill>
                  <a:schemeClr val="tx1"/>
                </a:solidFill>
              </a:defRPr>
            </a:lvl2pPr>
            <a:lvl3pPr marL="914400" indent="0">
              <a:buNone/>
              <a:defRPr sz="1600">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endParaRPr lang="en-GB" dirty="0"/>
          </a:p>
        </p:txBody>
      </p:sp>
      <p:sp>
        <p:nvSpPr>
          <p:cNvPr id="6" name="Slide Number Placeholder 5">
            <a:extLst>
              <a:ext uri="{FF2B5EF4-FFF2-40B4-BE49-F238E27FC236}">
                <a16:creationId xmlns:a16="http://schemas.microsoft.com/office/drawing/2014/main" id="{86CBD3B3-E2B0-C577-F8DB-970CD2E3FF95}"/>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2186444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EACCB-3A2D-431C-8173-9D9ED3E44E59}" type="datetimeFigureOut">
              <a:rPr lang="en-AU" smtClean="0"/>
              <a:t>27/2/2024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38925D1-2A4E-4BE4-851B-D426AED710A9}" type="slidenum">
              <a:rPr lang="en-AU" smtClean="0"/>
              <a:t>‹#›</a:t>
            </a:fld>
            <a:endParaRPr lang="en-AU"/>
          </a:p>
        </p:txBody>
      </p:sp>
    </p:spTree>
    <p:extLst>
      <p:ext uri="{BB962C8B-B14F-4D97-AF65-F5344CB8AC3E}">
        <p14:creationId xmlns:p14="http://schemas.microsoft.com/office/powerpoint/2010/main" val="278432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38ED79-F147-66C6-8CDD-8684E701794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84CDA8-C559-9BA7-92B4-DFE6756C734C}"/>
              </a:ext>
            </a:extLst>
          </p:cNvPr>
          <p:cNvSpPr>
            <a:spLocks noGrp="1"/>
          </p:cNvSpPr>
          <p:nvPr>
            <p:ph type="title"/>
          </p:nvPr>
        </p:nvSpPr>
        <p:spPr>
          <a:xfrm>
            <a:off x="838200" y="596211"/>
            <a:ext cx="10515600" cy="814318"/>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F89A8D6F-8BB9-9A41-BDA2-0CF2A2DF0302}"/>
              </a:ext>
            </a:extLst>
          </p:cNvPr>
          <p:cNvSpPr>
            <a:spLocks noGrp="1"/>
          </p:cNvSpPr>
          <p:nvPr>
            <p:ph idx="1"/>
          </p:nvPr>
        </p:nvSpPr>
        <p:spPr>
          <a:xfrm>
            <a:off x="838200" y="2409409"/>
            <a:ext cx="10515600" cy="3116747"/>
          </a:xfrm>
          <a:prstGeom prst="rect">
            <a:avLst/>
          </a:prstGeom>
        </p:spPr>
        <p:txBody>
          <a:bodyPr/>
          <a:lstStyle>
            <a:lvl1pPr>
              <a:defRPr sz="2000" b="1">
                <a:solidFill>
                  <a:srgbClr val="62A744"/>
                </a:solidFill>
              </a:defRPr>
            </a:lvl1pPr>
            <a:lvl2pPr>
              <a:defRPr sz="1800" b="1">
                <a:solidFill>
                  <a:schemeClr val="tx1"/>
                </a:solidFill>
              </a:defRPr>
            </a:lvl2pPr>
            <a:lvl3pPr marL="914400" indent="0">
              <a:buNone/>
              <a:defRPr sz="1600">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endParaRPr lang="en-GB" dirty="0"/>
          </a:p>
        </p:txBody>
      </p:sp>
      <p:sp>
        <p:nvSpPr>
          <p:cNvPr id="6" name="Slide Number Placeholder 5">
            <a:extLst>
              <a:ext uri="{FF2B5EF4-FFF2-40B4-BE49-F238E27FC236}">
                <a16:creationId xmlns:a16="http://schemas.microsoft.com/office/drawing/2014/main" id="{86CBD3B3-E2B0-C577-F8DB-970CD2E3FF95}"/>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185648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301BE-1432-AA83-4DCB-82BA8E7B338C}"/>
              </a:ext>
            </a:extLst>
          </p:cNvPr>
          <p:cNvSpPr>
            <a:spLocks noGrp="1"/>
          </p:cNvSpPr>
          <p:nvPr>
            <p:ph type="title"/>
          </p:nvPr>
        </p:nvSpPr>
        <p:spPr>
          <a:xfrm>
            <a:off x="831850" y="1709738"/>
            <a:ext cx="8709715" cy="2852737"/>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EABB176-DB81-935A-9D17-B10CBA81660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E30DADCB-33FE-5298-BE1E-F59BEB46E623}"/>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409803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9FAD-FE39-CD57-C0D9-979373B93E9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3914F3-8959-22BB-513B-6FEDEDAC97BF}"/>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23B6792-C5C3-9AB4-D4F7-370470051E50}"/>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10431875-7886-CDBA-4C61-AD3CFB72A1C0}"/>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108600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4CDA-700B-8003-8670-F3B48F9FA0B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E35A974-70AD-FA4F-9152-E2E30C27588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E4C9481-4798-048D-6C28-440793B410EB}"/>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0C1838-C51D-C0AC-5CBF-BB2751783D9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9AD1E8E-383B-EC77-FFA9-64C2560ECEDC}"/>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CC4B4D7E-E0C6-7769-F829-2D95DF3D1402}"/>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414295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1FDB-FD30-ACD6-D369-C0DD0280EE9A}"/>
              </a:ext>
            </a:extLst>
          </p:cNvPr>
          <p:cNvSpPr>
            <a:spLocks noGrp="1"/>
          </p:cNvSpPr>
          <p:nvPr>
            <p:ph type="title"/>
          </p:nvPr>
        </p:nvSpPr>
        <p:spPr/>
        <p:txBody>
          <a:bodyPr/>
          <a:lstStyle/>
          <a:p>
            <a:r>
              <a:rPr lang="en-GB"/>
              <a:t>Click to edit Master title style</a:t>
            </a:r>
            <a:endParaRPr lang="en-US"/>
          </a:p>
        </p:txBody>
      </p:sp>
      <p:sp>
        <p:nvSpPr>
          <p:cNvPr id="5" name="Slide Number Placeholder 4">
            <a:extLst>
              <a:ext uri="{FF2B5EF4-FFF2-40B4-BE49-F238E27FC236}">
                <a16:creationId xmlns:a16="http://schemas.microsoft.com/office/drawing/2014/main" id="{DE9B4885-0291-B90B-4465-F7CC8C2BD291}"/>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345403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199AF0-D98B-5664-08B1-91F09DD8242F}"/>
              </a:ext>
            </a:extLst>
          </p:cNvPr>
          <p:cNvSpPr>
            <a:spLocks noGrp="1"/>
          </p:cNvSpPr>
          <p:nvPr>
            <p:ph type="sldNum" sz="quarter" idx="12"/>
          </p:nvPr>
        </p:nvSpPr>
        <p:spPr/>
        <p:txBody>
          <a:bodyPr/>
          <a:lstStyle/>
          <a:p>
            <a:fld id="{3CA597B4-6E28-B647-A988-15A319BB1469}" type="slidenum">
              <a:rPr lang="en-US" smtClean="0"/>
              <a:t>‹#›</a:t>
            </a:fld>
            <a:endParaRPr lang="en-US"/>
          </a:p>
        </p:txBody>
      </p:sp>
    </p:spTree>
    <p:extLst>
      <p:ext uri="{BB962C8B-B14F-4D97-AF65-F5344CB8AC3E}">
        <p14:creationId xmlns:p14="http://schemas.microsoft.com/office/powerpoint/2010/main" val="131798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7.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AFDD89-2E67-BA07-CB65-586EDB98264A}"/>
              </a:ext>
            </a:extLst>
          </p:cNvPr>
          <p:cNvPicPr>
            <a:picLocks noChangeAspect="1"/>
          </p:cNvPicPr>
          <p:nvPr userDrawn="1"/>
        </p:nvPicPr>
        <p:blipFill>
          <a:blip r:embed="rId13"/>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4A0F71B-5950-A94E-2254-08134942AC1D}"/>
              </a:ext>
            </a:extLst>
          </p:cNvPr>
          <p:cNvSpPr>
            <a:spLocks noGrp="1"/>
          </p:cNvSpPr>
          <p:nvPr>
            <p:ph type="title"/>
          </p:nvPr>
        </p:nvSpPr>
        <p:spPr>
          <a:xfrm>
            <a:off x="838200" y="523081"/>
            <a:ext cx="10515600" cy="7794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7DC88CA7-087A-2AEC-A199-4A9A73CC262C}"/>
              </a:ext>
            </a:extLst>
          </p:cNvPr>
          <p:cNvSpPr>
            <a:spLocks noGrp="1"/>
          </p:cNvSpPr>
          <p:nvPr>
            <p:ph type="sldNum" sz="quarter" idx="4"/>
          </p:nvPr>
        </p:nvSpPr>
        <p:spPr>
          <a:xfrm>
            <a:off x="859621" y="6356351"/>
            <a:ext cx="382657" cy="362502"/>
          </a:xfrm>
          <a:prstGeom prst="rect">
            <a:avLst/>
          </a:prstGeom>
        </p:spPr>
        <p:txBody>
          <a:bodyPr vert="horz" lIns="91440" tIns="45720" rIns="91440" bIns="45720" rtlCol="0" anchor="ctr"/>
          <a:lstStyle>
            <a:lvl1pPr algn="l">
              <a:defRPr sz="1200">
                <a:solidFill>
                  <a:schemeClr val="bg1"/>
                </a:solidFill>
              </a:defRPr>
            </a:lvl1pPr>
          </a:lstStyle>
          <a:p>
            <a:fld id="{3CA597B4-6E28-B647-A988-15A319BB1469}" type="slidenum">
              <a:rPr lang="en-US" smtClean="0"/>
              <a:pPr/>
              <a:t>‹#›</a:t>
            </a:fld>
            <a:endParaRPr lang="en-US" dirty="0"/>
          </a:p>
        </p:txBody>
      </p:sp>
      <p:sp>
        <p:nvSpPr>
          <p:cNvPr id="14" name="Text Placeholder 13">
            <a:extLst>
              <a:ext uri="{FF2B5EF4-FFF2-40B4-BE49-F238E27FC236}">
                <a16:creationId xmlns:a16="http://schemas.microsoft.com/office/drawing/2014/main" id="{5B7878FC-278E-7DD9-778D-B17E5D4BD9ED}"/>
              </a:ext>
            </a:extLst>
          </p:cNvPr>
          <p:cNvSpPr>
            <a:spLocks noGrp="1"/>
          </p:cNvSpPr>
          <p:nvPr>
            <p:ph type="body" idx="1"/>
          </p:nvPr>
        </p:nvSpPr>
        <p:spPr>
          <a:xfrm>
            <a:off x="838200" y="1302544"/>
            <a:ext cx="10515600" cy="995179"/>
          </a:xfrm>
          <a:prstGeom prst="rect">
            <a:avLst/>
          </a:prstGeom>
        </p:spPr>
        <p:txBody>
          <a:bodyPr vert="horz" lIns="91440" tIns="45720" rIns="91440" bIns="45720" rtlCol="0">
            <a:normAutofit/>
          </a:bodyPr>
          <a:lstStyle/>
          <a:p>
            <a:r>
              <a:rPr lang="en-US" sz="2800" dirty="0" err="1">
                <a:solidFill>
                  <a:schemeClr val="bg1"/>
                </a:solidFill>
              </a:rPr>
              <a:t>Consectetur</a:t>
            </a:r>
            <a:r>
              <a:rPr lang="en-US" sz="2800" dirty="0">
                <a:solidFill>
                  <a:schemeClr val="bg1"/>
                </a:solidFill>
              </a:rPr>
              <a:t> </a:t>
            </a:r>
            <a:r>
              <a:rPr lang="en-US" sz="2800" dirty="0" err="1">
                <a:solidFill>
                  <a:schemeClr val="bg1"/>
                </a:solidFill>
              </a:rPr>
              <a:t>adipiscing</a:t>
            </a:r>
            <a:r>
              <a:rPr lang="en-US" sz="2800" dirty="0">
                <a:solidFill>
                  <a:schemeClr val="bg1"/>
                </a:solidFill>
              </a:rPr>
              <a:t> </a:t>
            </a:r>
            <a:r>
              <a:rPr lang="en-US" sz="2800" dirty="0" err="1">
                <a:solidFill>
                  <a:schemeClr val="bg1"/>
                </a:solidFill>
              </a:rPr>
              <a:t>elit</a:t>
            </a:r>
            <a:r>
              <a:rPr lang="en-US" sz="2800" dirty="0">
                <a:solidFill>
                  <a:schemeClr val="bg1"/>
                </a:solidFill>
              </a:rPr>
              <a:t>, sed do </a:t>
            </a:r>
            <a:r>
              <a:rPr lang="en-US" sz="2800" dirty="0" err="1">
                <a:solidFill>
                  <a:schemeClr val="bg1"/>
                </a:solidFill>
              </a:rPr>
              <a:t>eiusmod</a:t>
            </a:r>
            <a:r>
              <a:rPr lang="en-US" sz="2800" dirty="0">
                <a:solidFill>
                  <a:schemeClr val="bg1"/>
                </a:solidFill>
              </a:rPr>
              <a:t> </a:t>
            </a:r>
            <a:r>
              <a:rPr lang="en-US" sz="2800" dirty="0" err="1">
                <a:solidFill>
                  <a:schemeClr val="bg1"/>
                </a:solidFill>
              </a:rPr>
              <a:t>tempor</a:t>
            </a:r>
            <a:r>
              <a:rPr lang="en-US" sz="2800" dirty="0">
                <a:solidFill>
                  <a:schemeClr val="bg1"/>
                </a:solidFill>
              </a:rPr>
              <a:t> </a:t>
            </a:r>
            <a:r>
              <a:rPr lang="en-US" sz="2800" dirty="0" err="1">
                <a:solidFill>
                  <a:schemeClr val="bg1"/>
                </a:solidFill>
              </a:rPr>
              <a:t>incididunt</a:t>
            </a:r>
            <a:r>
              <a:rPr lang="en-US" sz="2800" dirty="0">
                <a:solidFill>
                  <a:schemeClr val="bg1"/>
                </a:solidFill>
              </a:rPr>
              <a:t> </a:t>
            </a:r>
            <a:r>
              <a:rPr lang="en-US" sz="2800" dirty="0" err="1">
                <a:solidFill>
                  <a:schemeClr val="bg1"/>
                </a:solidFill>
              </a:rPr>
              <a:t>ut</a:t>
            </a:r>
            <a:r>
              <a:rPr lang="en-US" sz="2800" dirty="0">
                <a:solidFill>
                  <a:schemeClr val="bg1"/>
                </a:solidFill>
              </a:rPr>
              <a:t> labore et dolore magna </a:t>
            </a:r>
            <a:r>
              <a:rPr lang="en-US" sz="2800" dirty="0" err="1">
                <a:solidFill>
                  <a:schemeClr val="bg1"/>
                </a:solidFill>
              </a:rPr>
              <a:t>aliqua</a:t>
            </a:r>
            <a:r>
              <a:rPr lang="en-US" sz="2800" dirty="0">
                <a:solidFill>
                  <a:schemeClr val="bg1"/>
                </a:solidFill>
              </a:rPr>
              <a:t>. Ut </a:t>
            </a:r>
            <a:r>
              <a:rPr lang="en-US" sz="2800" dirty="0" err="1">
                <a:solidFill>
                  <a:schemeClr val="bg1"/>
                </a:solidFill>
              </a:rPr>
              <a:t>enim</a:t>
            </a:r>
            <a:r>
              <a:rPr lang="en-US" sz="2800" dirty="0">
                <a:solidFill>
                  <a:schemeClr val="bg1"/>
                </a:solidFill>
              </a:rPr>
              <a:t> ad minim </a:t>
            </a:r>
            <a:r>
              <a:rPr lang="en-US" sz="2800" dirty="0" err="1">
                <a:solidFill>
                  <a:schemeClr val="bg1"/>
                </a:solidFill>
              </a:rPr>
              <a:t>veniam</a:t>
            </a:r>
            <a:r>
              <a:rPr lang="en-US" sz="2800" dirty="0">
                <a:solidFill>
                  <a:schemeClr val="bg1"/>
                </a:solidFill>
              </a:rPr>
              <a:t>, </a:t>
            </a:r>
            <a:r>
              <a:rPr lang="en-US" sz="2800" dirty="0" err="1">
                <a:solidFill>
                  <a:schemeClr val="bg1"/>
                </a:solidFill>
              </a:rPr>
              <a:t>quis</a:t>
            </a:r>
            <a:r>
              <a:rPr lang="en-US" sz="2800" dirty="0">
                <a:solidFill>
                  <a:schemeClr val="bg1"/>
                </a:solidFill>
              </a:rPr>
              <a:t> </a:t>
            </a:r>
            <a:r>
              <a:rPr lang="en-US" sz="2800" dirty="0" err="1">
                <a:solidFill>
                  <a:schemeClr val="bg1"/>
                </a:solidFill>
              </a:rPr>
              <a:t>nostrud</a:t>
            </a:r>
            <a:endParaRPr lang="en-US" sz="2800" dirty="0">
              <a:solidFill>
                <a:schemeClr val="bg1"/>
              </a:solidFill>
            </a:endParaRPr>
          </a:p>
        </p:txBody>
      </p:sp>
    </p:spTree>
    <p:extLst>
      <p:ext uri="{BB962C8B-B14F-4D97-AF65-F5344CB8AC3E}">
        <p14:creationId xmlns:p14="http://schemas.microsoft.com/office/powerpoint/2010/main" val="729903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2" r:id="rId4"/>
    <p:sldLayoutId id="2147483651" r:id="rId5"/>
    <p:sldLayoutId id="2147483652" r:id="rId6"/>
    <p:sldLayoutId id="2147483653" r:id="rId7"/>
    <p:sldLayoutId id="2147483654" r:id="rId8"/>
    <p:sldLayoutId id="2147483655" r:id="rId9"/>
    <p:sldLayoutId id="2147483656" r:id="rId10"/>
    <p:sldLayoutId id="2147483657" r:id="rId11"/>
  </p:sldLayoutIdLst>
  <p:hf hdr="0" ftr="0" dt="0"/>
  <p:txStyles>
    <p:titleStyle>
      <a:lvl1pPr algn="l" defTabSz="914400" rtl="0" eaLnBrk="1" latinLnBrk="0" hangingPunct="1">
        <a:lnSpc>
          <a:spcPct val="90000"/>
        </a:lnSpc>
        <a:spcBef>
          <a:spcPct val="0"/>
        </a:spcBef>
        <a:buNone/>
        <a:defRPr sz="4400" b="1" kern="1200">
          <a:solidFill>
            <a:srgbClr val="62A744"/>
          </a:solidFill>
          <a:latin typeface="Scala Sans Pro" panose="02000503040000020003"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0F71B-5950-A94E-2254-08134942AC1D}"/>
              </a:ext>
            </a:extLst>
          </p:cNvPr>
          <p:cNvSpPr>
            <a:spLocks noGrp="1"/>
          </p:cNvSpPr>
          <p:nvPr>
            <p:ph type="title"/>
          </p:nvPr>
        </p:nvSpPr>
        <p:spPr>
          <a:xfrm>
            <a:off x="838200" y="523081"/>
            <a:ext cx="10515600" cy="7794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7DC88CA7-087A-2AEC-A199-4A9A73CC262C}"/>
              </a:ext>
            </a:extLst>
          </p:cNvPr>
          <p:cNvSpPr>
            <a:spLocks noGrp="1"/>
          </p:cNvSpPr>
          <p:nvPr>
            <p:ph type="sldNum" sz="quarter" idx="4"/>
          </p:nvPr>
        </p:nvSpPr>
        <p:spPr>
          <a:xfrm>
            <a:off x="838200" y="6356350"/>
            <a:ext cx="473765" cy="365125"/>
          </a:xfrm>
          <a:prstGeom prst="rect">
            <a:avLst/>
          </a:prstGeom>
        </p:spPr>
        <p:txBody>
          <a:bodyPr vert="horz" lIns="91440" tIns="45720" rIns="91440" bIns="45720" rtlCol="0" anchor="ctr"/>
          <a:lstStyle>
            <a:lvl1pPr algn="l">
              <a:defRPr sz="1200">
                <a:solidFill>
                  <a:schemeClr val="bg1"/>
                </a:solidFill>
              </a:defRPr>
            </a:lvl1pPr>
          </a:lstStyle>
          <a:p>
            <a:fld id="{3CA597B4-6E28-B647-A988-15A319BB1469}" type="slidenum">
              <a:rPr lang="en-US" smtClean="0"/>
              <a:pPr/>
              <a:t>‹#›</a:t>
            </a:fld>
            <a:endParaRPr lang="en-US"/>
          </a:p>
        </p:txBody>
      </p:sp>
      <p:sp>
        <p:nvSpPr>
          <p:cNvPr id="14" name="Text Placeholder 13">
            <a:extLst>
              <a:ext uri="{FF2B5EF4-FFF2-40B4-BE49-F238E27FC236}">
                <a16:creationId xmlns:a16="http://schemas.microsoft.com/office/drawing/2014/main" id="{5B7878FC-278E-7DD9-778D-B17E5D4BD9ED}"/>
              </a:ext>
            </a:extLst>
          </p:cNvPr>
          <p:cNvSpPr>
            <a:spLocks noGrp="1"/>
          </p:cNvSpPr>
          <p:nvPr>
            <p:ph type="body" idx="1"/>
          </p:nvPr>
        </p:nvSpPr>
        <p:spPr>
          <a:xfrm>
            <a:off x="838200" y="1302544"/>
            <a:ext cx="10515600" cy="995179"/>
          </a:xfrm>
          <a:prstGeom prst="rect">
            <a:avLst/>
          </a:prstGeom>
        </p:spPr>
        <p:txBody>
          <a:bodyPr vert="horz" lIns="91440" tIns="45720" rIns="91440" bIns="45720" rtlCol="0">
            <a:normAutofit/>
          </a:bodyPr>
          <a:lstStyle/>
          <a:p>
            <a:r>
              <a:rPr lang="en-US" sz="2800" dirty="0" err="1">
                <a:solidFill>
                  <a:schemeClr val="bg1"/>
                </a:solidFill>
              </a:rPr>
              <a:t>Consectetur</a:t>
            </a:r>
            <a:r>
              <a:rPr lang="en-US" sz="2800" dirty="0">
                <a:solidFill>
                  <a:schemeClr val="bg1"/>
                </a:solidFill>
              </a:rPr>
              <a:t> </a:t>
            </a:r>
            <a:r>
              <a:rPr lang="en-US" sz="2800" dirty="0" err="1">
                <a:solidFill>
                  <a:schemeClr val="bg1"/>
                </a:solidFill>
              </a:rPr>
              <a:t>adipiscing</a:t>
            </a:r>
            <a:r>
              <a:rPr lang="en-US" sz="2800" dirty="0">
                <a:solidFill>
                  <a:schemeClr val="bg1"/>
                </a:solidFill>
              </a:rPr>
              <a:t> </a:t>
            </a:r>
            <a:r>
              <a:rPr lang="en-US" sz="2800" dirty="0" err="1">
                <a:solidFill>
                  <a:schemeClr val="bg1"/>
                </a:solidFill>
              </a:rPr>
              <a:t>elit</a:t>
            </a:r>
            <a:r>
              <a:rPr lang="en-US" sz="2800" dirty="0">
                <a:solidFill>
                  <a:schemeClr val="bg1"/>
                </a:solidFill>
              </a:rPr>
              <a:t>, sed do </a:t>
            </a:r>
            <a:r>
              <a:rPr lang="en-US" sz="2800" dirty="0" err="1">
                <a:solidFill>
                  <a:schemeClr val="bg1"/>
                </a:solidFill>
              </a:rPr>
              <a:t>eiusmod</a:t>
            </a:r>
            <a:r>
              <a:rPr lang="en-US" sz="2800" dirty="0">
                <a:solidFill>
                  <a:schemeClr val="bg1"/>
                </a:solidFill>
              </a:rPr>
              <a:t> </a:t>
            </a:r>
            <a:r>
              <a:rPr lang="en-US" sz="2800" dirty="0" err="1">
                <a:solidFill>
                  <a:schemeClr val="bg1"/>
                </a:solidFill>
              </a:rPr>
              <a:t>tempor</a:t>
            </a:r>
            <a:r>
              <a:rPr lang="en-US" sz="2800" dirty="0">
                <a:solidFill>
                  <a:schemeClr val="bg1"/>
                </a:solidFill>
              </a:rPr>
              <a:t> </a:t>
            </a:r>
            <a:r>
              <a:rPr lang="en-US" sz="2800" dirty="0" err="1">
                <a:solidFill>
                  <a:schemeClr val="bg1"/>
                </a:solidFill>
              </a:rPr>
              <a:t>incididunt</a:t>
            </a:r>
            <a:r>
              <a:rPr lang="en-US" sz="2800" dirty="0">
                <a:solidFill>
                  <a:schemeClr val="bg1"/>
                </a:solidFill>
              </a:rPr>
              <a:t> </a:t>
            </a:r>
            <a:r>
              <a:rPr lang="en-US" sz="2800" dirty="0" err="1">
                <a:solidFill>
                  <a:schemeClr val="bg1"/>
                </a:solidFill>
              </a:rPr>
              <a:t>ut</a:t>
            </a:r>
            <a:r>
              <a:rPr lang="en-US" sz="2800" dirty="0">
                <a:solidFill>
                  <a:schemeClr val="bg1"/>
                </a:solidFill>
              </a:rPr>
              <a:t> labore et dolore magna </a:t>
            </a:r>
            <a:r>
              <a:rPr lang="en-US" sz="2800" dirty="0" err="1">
                <a:solidFill>
                  <a:schemeClr val="bg1"/>
                </a:solidFill>
              </a:rPr>
              <a:t>aliqua</a:t>
            </a:r>
            <a:r>
              <a:rPr lang="en-US" sz="2800" dirty="0">
                <a:solidFill>
                  <a:schemeClr val="bg1"/>
                </a:solidFill>
              </a:rPr>
              <a:t>. Ut </a:t>
            </a:r>
            <a:r>
              <a:rPr lang="en-US" sz="2800" dirty="0" err="1">
                <a:solidFill>
                  <a:schemeClr val="bg1"/>
                </a:solidFill>
              </a:rPr>
              <a:t>enim</a:t>
            </a:r>
            <a:r>
              <a:rPr lang="en-US" sz="2800" dirty="0">
                <a:solidFill>
                  <a:schemeClr val="bg1"/>
                </a:solidFill>
              </a:rPr>
              <a:t> ad minim </a:t>
            </a:r>
            <a:r>
              <a:rPr lang="en-US" sz="2800" dirty="0" err="1">
                <a:solidFill>
                  <a:schemeClr val="bg1"/>
                </a:solidFill>
              </a:rPr>
              <a:t>veniam</a:t>
            </a:r>
            <a:r>
              <a:rPr lang="en-US" sz="2800" dirty="0">
                <a:solidFill>
                  <a:schemeClr val="bg1"/>
                </a:solidFill>
              </a:rPr>
              <a:t>, </a:t>
            </a:r>
            <a:r>
              <a:rPr lang="en-US" sz="2800" dirty="0" err="1">
                <a:solidFill>
                  <a:schemeClr val="bg1"/>
                </a:solidFill>
              </a:rPr>
              <a:t>quis</a:t>
            </a:r>
            <a:r>
              <a:rPr lang="en-US" sz="2800" dirty="0">
                <a:solidFill>
                  <a:schemeClr val="bg1"/>
                </a:solidFill>
              </a:rPr>
              <a:t> </a:t>
            </a:r>
            <a:r>
              <a:rPr lang="en-US" sz="2800" dirty="0" err="1">
                <a:solidFill>
                  <a:schemeClr val="bg1"/>
                </a:solidFill>
              </a:rPr>
              <a:t>nostrud</a:t>
            </a:r>
            <a:endParaRPr lang="en-US" sz="2800" dirty="0">
              <a:solidFill>
                <a:schemeClr val="bg1"/>
              </a:solidFill>
            </a:endParaRPr>
          </a:p>
        </p:txBody>
      </p:sp>
    </p:spTree>
    <p:extLst>
      <p:ext uri="{BB962C8B-B14F-4D97-AF65-F5344CB8AC3E}">
        <p14:creationId xmlns:p14="http://schemas.microsoft.com/office/powerpoint/2010/main" val="1766232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914400" rtl="0" eaLnBrk="1" latinLnBrk="0" hangingPunct="1">
        <a:lnSpc>
          <a:spcPct val="90000"/>
        </a:lnSpc>
        <a:spcBef>
          <a:spcPct val="0"/>
        </a:spcBef>
        <a:buNone/>
        <a:defRPr sz="4400" b="1" kern="1200">
          <a:solidFill>
            <a:srgbClr val="62A744"/>
          </a:solidFill>
          <a:latin typeface="Scala Sans Pro" panose="02000503040000020003"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DD7F51-44D1-F24F-9AC5-2B351DB4ACD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000" y="-9000"/>
            <a:ext cx="12224000" cy="6876000"/>
          </a:xfrm>
          <a:prstGeom prst="rect">
            <a:avLst/>
          </a:prstGeom>
        </p:spPr>
      </p:pic>
      <p:sp>
        <p:nvSpPr>
          <p:cNvPr id="2" name="Title Placeholder 1"/>
          <p:cNvSpPr>
            <a:spLocks noGrp="1"/>
          </p:cNvSpPr>
          <p:nvPr>
            <p:ph type="title"/>
          </p:nvPr>
        </p:nvSpPr>
        <p:spPr>
          <a:xfrm>
            <a:off x="889000" y="556264"/>
            <a:ext cx="9306560" cy="5675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9000" y="1775461"/>
            <a:ext cx="9306560" cy="40785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8404" y="6353046"/>
            <a:ext cx="2084897" cy="365125"/>
          </a:xfrm>
          <a:prstGeom prst="rect">
            <a:avLst/>
          </a:prstGeom>
        </p:spPr>
        <p:txBody>
          <a:bodyPr vert="horz" lIns="91440" tIns="45720" rIns="91440" bIns="45720" rtlCol="0" anchor="ctr"/>
          <a:lstStyle>
            <a:lvl1pPr algn="l">
              <a:defRPr sz="800" b="0">
                <a:solidFill>
                  <a:schemeClr val="tx1">
                    <a:tint val="75000"/>
                  </a:schemeClr>
                </a:solidFill>
              </a:defRPr>
            </a:lvl1pPr>
          </a:lstStyle>
          <a:p>
            <a:fld id="{3CFEACCB-3A2D-431C-8173-9D9ED3E44E59}" type="datetimeFigureOut">
              <a:rPr lang="en-AU" smtClean="0"/>
              <a:pPr/>
              <a:t>27/2/2024</a:t>
            </a:fld>
            <a:endParaRPr lang="en-AU" dirty="0"/>
          </a:p>
        </p:txBody>
      </p:sp>
      <p:sp>
        <p:nvSpPr>
          <p:cNvPr id="5" name="Footer Placeholder 4"/>
          <p:cNvSpPr>
            <a:spLocks noGrp="1"/>
          </p:cNvSpPr>
          <p:nvPr>
            <p:ph type="ftr" sz="quarter" idx="3"/>
          </p:nvPr>
        </p:nvSpPr>
        <p:spPr>
          <a:xfrm>
            <a:off x="1574800" y="6353046"/>
            <a:ext cx="4973320" cy="365125"/>
          </a:xfrm>
          <a:prstGeom prst="rect">
            <a:avLst/>
          </a:prstGeom>
        </p:spPr>
        <p:txBody>
          <a:bodyPr vert="horz" lIns="91440" tIns="45720" rIns="91440" bIns="45720" rtlCol="0" anchor="ctr"/>
          <a:lstStyle>
            <a:lvl1pPr algn="l">
              <a:defRPr sz="800" b="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89000" y="6353046"/>
            <a:ext cx="685800" cy="365125"/>
          </a:xfrm>
          <a:prstGeom prst="rect">
            <a:avLst/>
          </a:prstGeom>
        </p:spPr>
        <p:txBody>
          <a:bodyPr vert="horz" lIns="91440" tIns="45720" rIns="91440" bIns="45720" rtlCol="0" anchor="ctr"/>
          <a:lstStyle>
            <a:lvl1pPr algn="l">
              <a:defRPr sz="800" b="1">
                <a:solidFill>
                  <a:schemeClr val="tx1">
                    <a:tint val="75000"/>
                  </a:schemeClr>
                </a:solidFill>
              </a:defRPr>
            </a:lvl1pPr>
          </a:lstStyle>
          <a:p>
            <a:fld id="{A38925D1-2A4E-4BE4-851B-D426AED710A9}" type="slidenum">
              <a:rPr lang="en-AU" smtClean="0"/>
              <a:pPr/>
              <a:t>‹#›</a:t>
            </a:fld>
            <a:endParaRPr lang="en-AU"/>
          </a:p>
        </p:txBody>
      </p:sp>
    </p:spTree>
    <p:extLst>
      <p:ext uri="{BB962C8B-B14F-4D97-AF65-F5344CB8AC3E}">
        <p14:creationId xmlns:p14="http://schemas.microsoft.com/office/powerpoint/2010/main" val="17331804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914400" rtl="0" eaLnBrk="1" latinLnBrk="0" hangingPunct="1">
        <a:lnSpc>
          <a:spcPct val="90000"/>
        </a:lnSpc>
        <a:spcBef>
          <a:spcPct val="0"/>
        </a:spcBef>
        <a:buNone/>
        <a:defRPr sz="2400" b="0" kern="1200">
          <a:solidFill>
            <a:srgbClr val="FFFFFF"/>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32000" indent="-216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21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www.anzca.edu.au/getattachment/558316c5-ea93-457c-b51f-d57556b0ffa7/PS41-Guideline-on-acute-pain-management"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www.anzca.edu.au/getattachment/558316c5-ea93-457c-b51f-d57556b0ffa7/PS41(G)-Position-statement-on-acute-pain-managemen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safetyandquality.gov.au/our-work/healthcare-variation/atlas-2015/atlas-2015-5-opioid-medicines" TargetMode="External"/><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hyperlink" Target="https://www.safetyandquality.gov.au/publications-and-resources/resource-library/presentation-slides-launch-opioid-analgesic-stewardship-acute-pain-clinical-care-standard" TargetMode="External"/><Relationship Id="rId5" Type="http://schemas.openxmlformats.org/officeDocument/2006/relationships/hyperlink" Target="https://doi.org/10.1177/0310057X231172790" TargetMode="External"/><Relationship Id="rId4" Type="http://schemas.openxmlformats.org/officeDocument/2006/relationships/hyperlink" Target="https://www.safetyandquality.gov.au/our-work/healthcare-variation/third-atlas-2018/atlas-2018-5-repeat-analysis-medicines-dispensing/57-opioid-medicines-dispensing-all-ag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afetyandquality.gov.au/our-work/healthcare-variation/atlas-2015"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www.safetyandquality.gov.au/our-work/healthcare-variation/third-atlas-2018/atlas-2018-5-repeat-analysis-medicines-dispensing/57-opioid-medicines-dispensing-all-ag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afetyandquality.gov.au/our-work/healthcare-variation/atlas-2015"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penington.org.au/australias-annual-overdose-repor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729BC-AAD7-A015-DA21-2CE153B63106}"/>
              </a:ext>
            </a:extLst>
          </p:cNvPr>
          <p:cNvSpPr>
            <a:spLocks noGrp="1"/>
          </p:cNvSpPr>
          <p:nvPr>
            <p:ph type="ctrTitle"/>
          </p:nvPr>
        </p:nvSpPr>
        <p:spPr>
          <a:xfrm>
            <a:off x="1312433" y="2692668"/>
            <a:ext cx="7494168" cy="1786428"/>
          </a:xfrm>
        </p:spPr>
        <p:txBody>
          <a:bodyPr>
            <a:normAutofit fontScale="90000"/>
          </a:bodyPr>
          <a:lstStyle/>
          <a:p>
            <a:r>
              <a:rPr lang="en-US" sz="4400" dirty="0"/>
              <a:t>Opioid stewardship in acute pain:</a:t>
            </a:r>
            <a:br>
              <a:rPr lang="en-US" sz="4400" dirty="0"/>
            </a:br>
            <a:r>
              <a:rPr lang="en-US" sz="4400" dirty="0"/>
              <a:t>Implementing best practice guidelines</a:t>
            </a:r>
          </a:p>
        </p:txBody>
      </p:sp>
      <p:sp>
        <p:nvSpPr>
          <p:cNvPr id="18" name="TextBox 17">
            <a:extLst>
              <a:ext uri="{FF2B5EF4-FFF2-40B4-BE49-F238E27FC236}">
                <a16:creationId xmlns:a16="http://schemas.microsoft.com/office/drawing/2014/main" id="{0C2BA305-4838-833F-5797-3BA38B20EB04}"/>
              </a:ext>
            </a:extLst>
          </p:cNvPr>
          <p:cNvSpPr txBox="1"/>
          <p:nvPr/>
        </p:nvSpPr>
        <p:spPr>
          <a:xfrm>
            <a:off x="1312434" y="4828503"/>
            <a:ext cx="7033158" cy="338554"/>
          </a:xfrm>
          <a:prstGeom prst="rect">
            <a:avLst/>
          </a:prstGeom>
          <a:noFill/>
        </p:spPr>
        <p:txBody>
          <a:bodyPr wrap="square" rtlCol="0">
            <a:spAutoFit/>
          </a:bodyPr>
          <a:lstStyle/>
          <a:p>
            <a:r>
              <a:rPr lang="en-US" sz="1600" dirty="0">
                <a:solidFill>
                  <a:schemeClr val="bg1"/>
                </a:solidFill>
              </a:rPr>
              <a:t>DD/MM/YYYY</a:t>
            </a:r>
          </a:p>
        </p:txBody>
      </p:sp>
    </p:spTree>
    <p:extLst>
      <p:ext uri="{BB962C8B-B14F-4D97-AF65-F5344CB8AC3E}">
        <p14:creationId xmlns:p14="http://schemas.microsoft.com/office/powerpoint/2010/main" val="151383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6FBD6-EFBB-F14F-4364-197A1D65277F}"/>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9DE40834-F637-C84A-EE6E-2DB48D4AA05D}"/>
              </a:ext>
            </a:extLst>
          </p:cNvPr>
          <p:cNvSpPr txBox="1"/>
          <p:nvPr/>
        </p:nvSpPr>
        <p:spPr>
          <a:xfrm>
            <a:off x="830797" y="812588"/>
            <a:ext cx="8848779" cy="2862322"/>
          </a:xfrm>
          <a:prstGeom prst="rect">
            <a:avLst/>
          </a:prstGeom>
          <a:noFill/>
        </p:spPr>
        <p:txBody>
          <a:bodyPr wrap="square" rtlCol="0">
            <a:spAutoFit/>
          </a:bodyPr>
          <a:lstStyle/>
          <a:p>
            <a:pPr indent="0">
              <a:buNone/>
            </a:pPr>
            <a:r>
              <a:rPr lang="en-GB" sz="2000" dirty="0">
                <a:solidFill>
                  <a:srgbClr val="707070"/>
                </a:solidFill>
                <a:latin typeface="Calibri" panose="020F0502020204030204" pitchFamily="34" charset="0"/>
                <a:cs typeface="Calibri" panose="020F0502020204030204" pitchFamily="34" charset="0"/>
              </a:rPr>
              <a:t>Opioid analgesic stewardship involves supervising or taking care of opioid analgesics and applies a systematic approach to optimising the use of opioid analgesics. This extends to appropriate and safe use of opioid analgesics, with effective monitoring and surveillance </a:t>
            </a:r>
            <a:r>
              <a:rPr lang="en-GB" sz="2000" b="1" dirty="0">
                <a:solidFill>
                  <a:srgbClr val="707070"/>
                </a:solidFill>
                <a:latin typeface="Calibri" panose="020F0502020204030204" pitchFamily="34" charset="0"/>
                <a:cs typeface="Calibri" panose="020F0502020204030204" pitchFamily="34" charset="0"/>
              </a:rPr>
              <a:t>(ACHS)</a:t>
            </a:r>
            <a:r>
              <a:rPr lang="en-GB" sz="2000" dirty="0">
                <a:solidFill>
                  <a:srgbClr val="707070"/>
                </a:solidFill>
                <a:latin typeface="Calibri" panose="020F0502020204030204" pitchFamily="34" charset="0"/>
                <a:cs typeface="Calibri" panose="020F0502020204030204" pitchFamily="34" charset="0"/>
              </a:rPr>
              <a:t>.</a:t>
            </a:r>
          </a:p>
          <a:p>
            <a:pPr indent="0">
              <a:buNone/>
            </a:pPr>
            <a:endParaRPr lang="en-GB" sz="2000" dirty="0">
              <a:solidFill>
                <a:srgbClr val="707070"/>
              </a:solidFill>
              <a:latin typeface="Calibri" panose="020F0502020204030204" pitchFamily="34" charset="0"/>
              <a:cs typeface="Calibri" panose="020F0502020204030204" pitchFamily="34" charset="0"/>
            </a:endParaRPr>
          </a:p>
          <a:p>
            <a:r>
              <a:rPr lang="en-GB" sz="2000" dirty="0">
                <a:solidFill>
                  <a:srgbClr val="707070"/>
                </a:solidFill>
                <a:latin typeface="Calibri" panose="020F0502020204030204" pitchFamily="34" charset="0"/>
                <a:cs typeface="Calibri" panose="020F0502020204030204" pitchFamily="34" charset="0"/>
              </a:rPr>
              <a:t>Specifically, the goals are to ensure the rational use of opioids: meeting the needs of individuals who require pain control, while minimising harms to the individual and to other persons and populations. These harms include those that may arise from opioid overuse, misuse and diversion </a:t>
            </a:r>
            <a:r>
              <a:rPr lang="en-GB" sz="2000" b="1" dirty="0">
                <a:solidFill>
                  <a:srgbClr val="707070"/>
                </a:solidFill>
                <a:latin typeface="Calibri" panose="020F0502020204030204" pitchFamily="34" charset="0"/>
                <a:cs typeface="Calibri" panose="020F0502020204030204" pitchFamily="34" charset="0"/>
              </a:rPr>
              <a:t>(ANZCA FPM).</a:t>
            </a:r>
          </a:p>
        </p:txBody>
      </p:sp>
      <p:sp>
        <p:nvSpPr>
          <p:cNvPr id="5" name="TextBox 4">
            <a:extLst>
              <a:ext uri="{FF2B5EF4-FFF2-40B4-BE49-F238E27FC236}">
                <a16:creationId xmlns:a16="http://schemas.microsoft.com/office/drawing/2014/main" id="{26DD3DBE-56DD-3641-9BED-BAC04EBF9E47}"/>
              </a:ext>
            </a:extLst>
          </p:cNvPr>
          <p:cNvSpPr txBox="1"/>
          <p:nvPr/>
        </p:nvSpPr>
        <p:spPr>
          <a:xfrm>
            <a:off x="840629" y="4484681"/>
            <a:ext cx="8564923" cy="646331"/>
          </a:xfrm>
          <a:prstGeom prst="rect">
            <a:avLst/>
          </a:prstGeom>
          <a:noFill/>
        </p:spPr>
        <p:txBody>
          <a:bodyPr wrap="square" rtlCol="0">
            <a:spAutoFit/>
          </a:bodyPr>
          <a:lstStyle/>
          <a:p>
            <a:pPr marL="0" indent="0">
              <a:buNone/>
            </a:pPr>
            <a:r>
              <a:rPr lang="en-AU" sz="1200" dirty="0">
                <a:solidFill>
                  <a:srgbClr val="0D1B37"/>
                </a:solidFill>
                <a:effectLst/>
              </a:rPr>
              <a:t>Shrestha S, Khatiwada AP, Sapkota B, Sapkota S, Poudel P, Kc B, Teoh SL, </a:t>
            </a:r>
            <a:r>
              <a:rPr lang="en-AU" sz="1200" dirty="0" err="1">
                <a:solidFill>
                  <a:srgbClr val="0D1B37"/>
                </a:solidFill>
                <a:effectLst/>
              </a:rPr>
              <a:t>Blebil</a:t>
            </a:r>
            <a:r>
              <a:rPr lang="en-AU" sz="1200" dirty="0">
                <a:solidFill>
                  <a:srgbClr val="0D1B37"/>
                </a:solidFill>
                <a:effectLst/>
              </a:rPr>
              <a:t> AQ, </a:t>
            </a:r>
            <a:r>
              <a:rPr lang="en-AU" sz="1200" dirty="0" err="1">
                <a:solidFill>
                  <a:srgbClr val="0D1B37"/>
                </a:solidFill>
                <a:effectLst/>
              </a:rPr>
              <a:t>Paudyal</a:t>
            </a:r>
            <a:r>
              <a:rPr lang="en-AU" sz="1200" dirty="0">
                <a:solidFill>
                  <a:srgbClr val="0D1B37"/>
                </a:solidFill>
                <a:effectLst/>
              </a:rPr>
              <a:t> V. What is "Opioid Stewardship"? An Overview of Current Definitions and Proposal for a Universally Acceptable Definition. J Pain Res. 2023 Feb 10;16:383-394. </a:t>
            </a:r>
            <a:r>
              <a:rPr lang="en-AU" sz="1200" dirty="0" err="1">
                <a:solidFill>
                  <a:srgbClr val="0D1B37"/>
                </a:solidFill>
                <a:effectLst/>
              </a:rPr>
              <a:t>doi</a:t>
            </a:r>
            <a:r>
              <a:rPr lang="en-AU" sz="1200" dirty="0">
                <a:solidFill>
                  <a:srgbClr val="0D1B37"/>
                </a:solidFill>
                <a:effectLst/>
              </a:rPr>
              <a:t>: 10.2147/JPR.S389358. PMID: 36798077; PMCID: PMC9926985.</a:t>
            </a:r>
            <a:endParaRPr lang="en-GB" sz="1200" dirty="0">
              <a:solidFill>
                <a:srgbClr val="0D1B37"/>
              </a:solidFill>
            </a:endParaRPr>
          </a:p>
        </p:txBody>
      </p:sp>
      <p:sp>
        <p:nvSpPr>
          <p:cNvPr id="3" name="Slide Number Placeholder 2">
            <a:extLst>
              <a:ext uri="{FF2B5EF4-FFF2-40B4-BE49-F238E27FC236}">
                <a16:creationId xmlns:a16="http://schemas.microsoft.com/office/drawing/2014/main" id="{C6ED148F-E0B2-6624-EB80-C56E4F7F229D}"/>
              </a:ext>
            </a:extLst>
          </p:cNvPr>
          <p:cNvSpPr>
            <a:spLocks noGrp="1"/>
          </p:cNvSpPr>
          <p:nvPr>
            <p:ph type="sldNum" sz="quarter" idx="12"/>
          </p:nvPr>
        </p:nvSpPr>
        <p:spPr/>
        <p:txBody>
          <a:bodyPr/>
          <a:lstStyle/>
          <a:p>
            <a:fld id="{3CA597B4-6E28-B647-A988-15A319BB1469}" type="slidenum">
              <a:rPr lang="en-US" smtClean="0"/>
              <a:t>10</a:t>
            </a:fld>
            <a:endParaRPr lang="en-US"/>
          </a:p>
        </p:txBody>
      </p:sp>
    </p:spTree>
    <p:extLst>
      <p:ext uri="{BB962C8B-B14F-4D97-AF65-F5344CB8AC3E}">
        <p14:creationId xmlns:p14="http://schemas.microsoft.com/office/powerpoint/2010/main" val="15690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061D8-03D6-BA8E-621A-A9F3199A9A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C422F5-3C98-7068-4195-A161B651D72E}"/>
              </a:ext>
            </a:extLst>
          </p:cNvPr>
          <p:cNvSpPr>
            <a:spLocks noGrp="1"/>
          </p:cNvSpPr>
          <p:nvPr>
            <p:ph type="title"/>
          </p:nvPr>
        </p:nvSpPr>
        <p:spPr>
          <a:xfrm>
            <a:off x="843664" y="533281"/>
            <a:ext cx="10515600" cy="759340"/>
          </a:xfrm>
        </p:spPr>
        <p:txBody>
          <a:bodyPr>
            <a:normAutofit/>
          </a:bodyPr>
          <a:lstStyle/>
          <a:p>
            <a:r>
              <a:rPr lang="en-AU" dirty="0"/>
              <a:t>Opioid Stewardship</a:t>
            </a:r>
            <a:r>
              <a:rPr lang="en-AU" dirty="0">
                <a:latin typeface="Arial" panose="020B0604020202020204" pitchFamily="34" charset="0"/>
                <a:cs typeface="Arial" panose="020B0604020202020204" pitchFamily="34" charset="0"/>
              </a:rPr>
              <a:t> </a:t>
            </a:r>
            <a:r>
              <a:rPr lang="en-AU" b="1" dirty="0">
                <a:latin typeface="Arial" panose="020B0604020202020204" pitchFamily="34" charset="0"/>
                <a:cs typeface="Arial" panose="020B0604020202020204" pitchFamily="34" charset="0"/>
              </a:rPr>
              <a:t>≠</a:t>
            </a:r>
            <a:r>
              <a:rPr lang="en-AU" dirty="0">
                <a:latin typeface="Arial" panose="020B0604020202020204" pitchFamily="34" charset="0"/>
                <a:cs typeface="Arial" panose="020B0604020202020204" pitchFamily="34" charset="0"/>
              </a:rPr>
              <a:t> </a:t>
            </a:r>
            <a:r>
              <a:rPr lang="en-AU" dirty="0"/>
              <a:t>Opioid Phobic</a:t>
            </a:r>
            <a:endParaRPr lang="en-US" dirty="0"/>
          </a:p>
        </p:txBody>
      </p:sp>
      <p:sp>
        <p:nvSpPr>
          <p:cNvPr id="10" name="TextBox 9">
            <a:extLst>
              <a:ext uri="{FF2B5EF4-FFF2-40B4-BE49-F238E27FC236}">
                <a16:creationId xmlns:a16="http://schemas.microsoft.com/office/drawing/2014/main" id="{D3B0D6B7-F46F-8F71-6F80-8F1BF9A5CFB8}"/>
              </a:ext>
            </a:extLst>
          </p:cNvPr>
          <p:cNvSpPr txBox="1"/>
          <p:nvPr/>
        </p:nvSpPr>
        <p:spPr>
          <a:xfrm>
            <a:off x="843664" y="2031769"/>
            <a:ext cx="9115459" cy="2554545"/>
          </a:xfrm>
          <a:prstGeom prst="rect">
            <a:avLst/>
          </a:prstGeom>
          <a:noFill/>
        </p:spPr>
        <p:txBody>
          <a:bodyPr wrap="square" rtlCol="0">
            <a:spAutoFit/>
          </a:bodyPr>
          <a:lstStyle/>
          <a:p>
            <a:pPr indent="0">
              <a:buNone/>
            </a:pPr>
            <a:r>
              <a:rPr lang="en-AU" sz="2000" dirty="0">
                <a:solidFill>
                  <a:srgbClr val="707070"/>
                </a:solidFill>
                <a:latin typeface="Calibri" panose="020F0502020204030204" pitchFamily="34" charset="0"/>
                <a:cs typeface="Calibri" panose="020F0502020204030204" pitchFamily="34" charset="0"/>
              </a:rPr>
              <a:t>Analgesic stewardship does not advocate the withholding of opioids for acute pain when appropriate. </a:t>
            </a:r>
            <a:br>
              <a:rPr lang="en-AU" sz="2000" dirty="0">
                <a:solidFill>
                  <a:srgbClr val="707070"/>
                </a:solidFill>
                <a:latin typeface="Calibri" panose="020F0502020204030204" pitchFamily="34" charset="0"/>
                <a:cs typeface="Calibri" panose="020F0502020204030204" pitchFamily="34" charset="0"/>
              </a:rPr>
            </a:br>
            <a:r>
              <a:rPr lang="en-AU" sz="2000" dirty="0">
                <a:solidFill>
                  <a:srgbClr val="707070"/>
                </a:solidFill>
                <a:latin typeface="Calibri" panose="020F0502020204030204" pitchFamily="34" charset="0"/>
                <a:cs typeface="Calibri" panose="020F0502020204030204" pitchFamily="34" charset="0"/>
              </a:rPr>
              <a:t>  </a:t>
            </a:r>
            <a:br>
              <a:rPr lang="en-AU" sz="2000" dirty="0">
                <a:solidFill>
                  <a:srgbClr val="707070"/>
                </a:solidFill>
                <a:latin typeface="Calibri" panose="020F0502020204030204" pitchFamily="34" charset="0"/>
                <a:cs typeface="Calibri" panose="020F0502020204030204" pitchFamily="34" charset="0"/>
              </a:rPr>
            </a:br>
            <a:r>
              <a:rPr lang="en-AU" sz="2000" dirty="0">
                <a:solidFill>
                  <a:srgbClr val="707070"/>
                </a:solidFill>
                <a:latin typeface="Calibri" panose="020F0502020204030204" pitchFamily="34" charset="0"/>
                <a:cs typeface="Calibri" panose="020F0502020204030204" pitchFamily="34" charset="0"/>
              </a:rPr>
              <a:t>It does ensure that the appropriate formulation and dose is prescribed with clear plans for duration, weaning and ceasing. </a:t>
            </a:r>
            <a:br>
              <a:rPr lang="en-AU" sz="2000" dirty="0">
                <a:solidFill>
                  <a:srgbClr val="707070"/>
                </a:solidFill>
                <a:latin typeface="Calibri" panose="020F0502020204030204" pitchFamily="34" charset="0"/>
                <a:cs typeface="Calibri" panose="020F0502020204030204" pitchFamily="34" charset="0"/>
              </a:rPr>
            </a:br>
            <a:br>
              <a:rPr lang="en-AU" sz="2000" dirty="0">
                <a:solidFill>
                  <a:srgbClr val="707070"/>
                </a:solidFill>
                <a:latin typeface="Calibri" panose="020F0502020204030204" pitchFamily="34" charset="0"/>
                <a:cs typeface="Calibri" panose="020F0502020204030204" pitchFamily="34" charset="0"/>
              </a:rPr>
            </a:br>
            <a:r>
              <a:rPr lang="en-AU" sz="2000" dirty="0">
                <a:solidFill>
                  <a:srgbClr val="707070"/>
                </a:solidFill>
                <a:latin typeface="Calibri" panose="020F0502020204030204" pitchFamily="34" charset="0"/>
                <a:cs typeface="Calibri" panose="020F0502020204030204" pitchFamily="34" charset="0"/>
              </a:rPr>
              <a:t>Information on prescribing is shared with the patient, family or carer and General Practitioner.</a:t>
            </a:r>
          </a:p>
        </p:txBody>
      </p:sp>
      <p:sp>
        <p:nvSpPr>
          <p:cNvPr id="3" name="Slide Number Placeholder 2">
            <a:extLst>
              <a:ext uri="{FF2B5EF4-FFF2-40B4-BE49-F238E27FC236}">
                <a16:creationId xmlns:a16="http://schemas.microsoft.com/office/drawing/2014/main" id="{118918BF-56A7-E1E5-B33E-7413299076CE}"/>
              </a:ext>
            </a:extLst>
          </p:cNvPr>
          <p:cNvSpPr>
            <a:spLocks noGrp="1"/>
          </p:cNvSpPr>
          <p:nvPr>
            <p:ph type="sldNum" sz="quarter" idx="12"/>
          </p:nvPr>
        </p:nvSpPr>
        <p:spPr/>
        <p:txBody>
          <a:bodyPr/>
          <a:lstStyle/>
          <a:p>
            <a:fld id="{3CA597B4-6E28-B647-A988-15A319BB1469}" type="slidenum">
              <a:rPr lang="en-US" smtClean="0"/>
              <a:t>11</a:t>
            </a:fld>
            <a:endParaRPr lang="en-US"/>
          </a:p>
        </p:txBody>
      </p:sp>
    </p:spTree>
    <p:extLst>
      <p:ext uri="{BB962C8B-B14F-4D97-AF65-F5344CB8AC3E}">
        <p14:creationId xmlns:p14="http://schemas.microsoft.com/office/powerpoint/2010/main" val="378136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2DFD0-6AD4-7E73-746A-8A9FCCB1F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F427FA-575A-E41D-9844-7D923392A97B}"/>
              </a:ext>
            </a:extLst>
          </p:cNvPr>
          <p:cNvSpPr>
            <a:spLocks noGrp="1"/>
          </p:cNvSpPr>
          <p:nvPr>
            <p:ph type="title"/>
          </p:nvPr>
        </p:nvSpPr>
        <p:spPr>
          <a:xfrm>
            <a:off x="825997" y="533871"/>
            <a:ext cx="10515600" cy="759340"/>
          </a:xfrm>
        </p:spPr>
        <p:txBody>
          <a:bodyPr>
            <a:normAutofit/>
          </a:bodyPr>
          <a:lstStyle/>
          <a:p>
            <a:r>
              <a:rPr lang="en-AU" dirty="0"/>
              <a:t>Who, What and Why</a:t>
            </a:r>
            <a:endParaRPr lang="en-US" dirty="0"/>
          </a:p>
        </p:txBody>
      </p:sp>
      <p:sp>
        <p:nvSpPr>
          <p:cNvPr id="10" name="TextBox 9">
            <a:extLst>
              <a:ext uri="{FF2B5EF4-FFF2-40B4-BE49-F238E27FC236}">
                <a16:creationId xmlns:a16="http://schemas.microsoft.com/office/drawing/2014/main" id="{09790FBB-4D56-A961-21E1-F37CBB4AF2E8}"/>
              </a:ext>
            </a:extLst>
          </p:cNvPr>
          <p:cNvSpPr txBox="1"/>
          <p:nvPr/>
        </p:nvSpPr>
        <p:spPr>
          <a:xfrm>
            <a:off x="825997" y="1219861"/>
            <a:ext cx="8710749" cy="4093428"/>
          </a:xfrm>
          <a:prstGeom prst="rect">
            <a:avLst/>
          </a:prstGeom>
          <a:noFill/>
        </p:spPr>
        <p:txBody>
          <a:bodyPr wrap="square" rtlCol="0">
            <a:spAutoFit/>
          </a:bodyPr>
          <a:lstStyle/>
          <a:p>
            <a:pPr marL="0" lvl="1" indent="-285750">
              <a:spcAft>
                <a:spcPts val="1800"/>
              </a:spcAft>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Opioid Analgesic Stewardship is a shared responsibility (ACHS 2022)</a:t>
            </a:r>
          </a:p>
          <a:p>
            <a:pPr marL="266700" lvl="1" indent="-266700">
              <a:spcAft>
                <a:spcPts val="1800"/>
              </a:spcAft>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Any member of the multidisciplinary team can act as an opioid stewardship champion, action change and promote safe practice. It </a:t>
            </a:r>
            <a:r>
              <a:rPr lang="en-AU" sz="2000" u="sng" dirty="0">
                <a:solidFill>
                  <a:srgbClr val="707070"/>
                </a:solidFill>
                <a:latin typeface="Calibri" panose="020F0502020204030204" pitchFamily="34" charset="0"/>
                <a:cs typeface="Calibri" panose="020F0502020204030204" pitchFamily="34" charset="0"/>
              </a:rPr>
              <a:t>does not r</a:t>
            </a:r>
            <a:r>
              <a:rPr lang="en-AU" sz="2000" dirty="0">
                <a:solidFill>
                  <a:srgbClr val="707070"/>
                </a:solidFill>
                <a:latin typeface="Calibri" panose="020F0502020204030204" pitchFamily="34" charset="0"/>
                <a:cs typeface="Calibri" panose="020F0502020204030204" pitchFamily="34" charset="0"/>
              </a:rPr>
              <a:t>equire large  teams.</a:t>
            </a:r>
          </a:p>
          <a:p>
            <a:pPr marL="285750" lvl="1" indent="-285750">
              <a:spcAft>
                <a:spcPts val="1800"/>
              </a:spcAft>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Opioid Stewardship </a:t>
            </a:r>
            <a:r>
              <a:rPr lang="en-AU" sz="2000" u="sng" dirty="0">
                <a:solidFill>
                  <a:srgbClr val="707070"/>
                </a:solidFill>
                <a:latin typeface="Calibri" panose="020F0502020204030204" pitchFamily="34" charset="0"/>
                <a:cs typeface="Calibri" panose="020F0502020204030204" pitchFamily="34" charset="0"/>
              </a:rPr>
              <a:t>does</a:t>
            </a:r>
            <a:r>
              <a:rPr lang="en-AU" sz="2000" dirty="0">
                <a:solidFill>
                  <a:srgbClr val="707070"/>
                </a:solidFill>
                <a:latin typeface="Calibri" panose="020F0502020204030204" pitchFamily="34" charset="0"/>
                <a:cs typeface="Calibri" panose="020F0502020204030204" pitchFamily="34" charset="0"/>
              </a:rPr>
              <a:t> require engagement of all stakeholders &amp; this can be challenging.</a:t>
            </a:r>
          </a:p>
          <a:p>
            <a:pPr marL="0" lvl="1">
              <a:spcAft>
                <a:spcPts val="1800"/>
              </a:spcAft>
              <a:buClr>
                <a:srgbClr val="62A744"/>
              </a:buClr>
            </a:pPr>
            <a:r>
              <a:rPr lang="en-AU" sz="2000" b="1" dirty="0">
                <a:solidFill>
                  <a:srgbClr val="707070"/>
                </a:solidFill>
                <a:latin typeface="Calibri" panose="020F0502020204030204" pitchFamily="34" charset="0"/>
                <a:cs typeface="Calibri" panose="020F0502020204030204" pitchFamily="34" charset="0"/>
              </a:rPr>
              <a:t>However</a:t>
            </a:r>
            <a:r>
              <a:rPr lang="en-AU" sz="2000" dirty="0">
                <a:solidFill>
                  <a:srgbClr val="707070"/>
                </a:solidFill>
                <a:latin typeface="Calibri" panose="020F0502020204030204" pitchFamily="34" charset="0"/>
                <a:cs typeface="Calibri" panose="020F0502020204030204" pitchFamily="34" charset="0"/>
              </a:rPr>
              <a:t>, </a:t>
            </a:r>
            <a:endParaRPr lang="en-AU" dirty="0">
              <a:solidFill>
                <a:srgbClr val="707070"/>
              </a:solidFill>
            </a:endParaRPr>
          </a:p>
          <a:p>
            <a:pPr marL="285750" lvl="1" indent="-285750">
              <a:spcAft>
                <a:spcPts val="1800"/>
              </a:spcAft>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In order to ensure patient safety and best practice; analgesic management and opioid prescribing must align with evidence based published recommendations  hence opioid stewardship programs are essential.</a:t>
            </a:r>
          </a:p>
        </p:txBody>
      </p:sp>
      <p:sp>
        <p:nvSpPr>
          <p:cNvPr id="3" name="Slide Number Placeholder 2">
            <a:extLst>
              <a:ext uri="{FF2B5EF4-FFF2-40B4-BE49-F238E27FC236}">
                <a16:creationId xmlns:a16="http://schemas.microsoft.com/office/drawing/2014/main" id="{78BEC4F4-917E-FFCB-F388-BADE45D86BF7}"/>
              </a:ext>
            </a:extLst>
          </p:cNvPr>
          <p:cNvSpPr>
            <a:spLocks noGrp="1"/>
          </p:cNvSpPr>
          <p:nvPr>
            <p:ph type="sldNum" sz="quarter" idx="12"/>
          </p:nvPr>
        </p:nvSpPr>
        <p:spPr/>
        <p:txBody>
          <a:bodyPr/>
          <a:lstStyle/>
          <a:p>
            <a:fld id="{3CA597B4-6E28-B647-A988-15A319BB1469}" type="slidenum">
              <a:rPr lang="en-US" smtClean="0"/>
              <a:t>12</a:t>
            </a:fld>
            <a:endParaRPr lang="en-US"/>
          </a:p>
        </p:txBody>
      </p:sp>
    </p:spTree>
    <p:extLst>
      <p:ext uri="{BB962C8B-B14F-4D97-AF65-F5344CB8AC3E}">
        <p14:creationId xmlns:p14="http://schemas.microsoft.com/office/powerpoint/2010/main" val="162883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18D31-C93F-83B0-985F-68BF82AAA1E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AB14C97-8838-E0E6-DAB0-46D15B850B14}"/>
              </a:ext>
            </a:extLst>
          </p:cNvPr>
          <p:cNvPicPr>
            <a:picLocks noChangeAspect="1"/>
          </p:cNvPicPr>
          <p:nvPr/>
        </p:nvPicPr>
        <p:blipFill>
          <a:blip r:embed="rId3"/>
          <a:stretch>
            <a:fillRect/>
          </a:stretch>
        </p:blipFill>
        <p:spPr>
          <a:xfrm>
            <a:off x="8227864" y="558773"/>
            <a:ext cx="3343130" cy="4755537"/>
          </a:xfrm>
          <a:prstGeom prst="rect">
            <a:avLst/>
          </a:prstGeom>
          <a:ln>
            <a:noFill/>
          </a:ln>
          <a:effectLst>
            <a:outerShdw blurRad="50800" dist="25400" dir="2700000" algn="tl" rotWithShape="0">
              <a:srgbClr val="333333">
                <a:alpha val="85000"/>
              </a:srgbClr>
            </a:outerShdw>
          </a:effectLst>
        </p:spPr>
      </p:pic>
      <p:pic>
        <p:nvPicPr>
          <p:cNvPr id="7" name="Picture 6">
            <a:extLst>
              <a:ext uri="{FF2B5EF4-FFF2-40B4-BE49-F238E27FC236}">
                <a16:creationId xmlns:a16="http://schemas.microsoft.com/office/drawing/2014/main" id="{1C664386-7D1A-12E5-957F-7109BDD5E4EC}"/>
              </a:ext>
            </a:extLst>
          </p:cNvPr>
          <p:cNvPicPr>
            <a:picLocks noChangeAspect="1"/>
          </p:cNvPicPr>
          <p:nvPr/>
        </p:nvPicPr>
        <p:blipFill>
          <a:blip r:embed="rId4"/>
          <a:stretch>
            <a:fillRect/>
          </a:stretch>
        </p:blipFill>
        <p:spPr>
          <a:xfrm>
            <a:off x="945750" y="2035420"/>
            <a:ext cx="5982149" cy="3270048"/>
          </a:xfrm>
          <a:prstGeom prst="rect">
            <a:avLst/>
          </a:prstGeom>
          <a:ln>
            <a:noFill/>
          </a:ln>
          <a:effectLst>
            <a:outerShdw blurRad="50800" dist="25400" dir="2700000" algn="tl" rotWithShape="0">
              <a:srgbClr val="333333">
                <a:alpha val="85000"/>
              </a:srgbClr>
            </a:outerShdw>
          </a:effectLst>
        </p:spPr>
      </p:pic>
      <p:sp>
        <p:nvSpPr>
          <p:cNvPr id="9" name="TextBox 8">
            <a:extLst>
              <a:ext uri="{FF2B5EF4-FFF2-40B4-BE49-F238E27FC236}">
                <a16:creationId xmlns:a16="http://schemas.microsoft.com/office/drawing/2014/main" id="{02A47B9C-55C3-4A55-AF03-71D113EFDAFC}"/>
              </a:ext>
            </a:extLst>
          </p:cNvPr>
          <p:cNvSpPr txBox="1"/>
          <p:nvPr/>
        </p:nvSpPr>
        <p:spPr>
          <a:xfrm>
            <a:off x="851697" y="558773"/>
            <a:ext cx="6552329" cy="954107"/>
          </a:xfrm>
          <a:prstGeom prst="rect">
            <a:avLst/>
          </a:prstGeom>
          <a:noFill/>
        </p:spPr>
        <p:txBody>
          <a:bodyPr wrap="square">
            <a:spAutoFit/>
          </a:bodyPr>
          <a:lstStyle/>
          <a:p>
            <a:pPr algn="l"/>
            <a:r>
              <a:rPr lang="en-GB" sz="2000" b="1" i="0" u="none" strike="noStrike" baseline="0" dirty="0">
                <a:solidFill>
                  <a:srgbClr val="707070"/>
                </a:solidFill>
                <a:latin typeface="Calibri-Bold"/>
              </a:rPr>
              <a:t>Australian Commission on Safety and Quality in Health Care</a:t>
            </a:r>
          </a:p>
          <a:p>
            <a:pPr algn="l"/>
            <a:r>
              <a:rPr lang="en-GB" b="0" i="0" u="none" strike="noStrike" baseline="0" dirty="0">
                <a:solidFill>
                  <a:srgbClr val="707070"/>
                </a:solidFill>
                <a:latin typeface="Calibri" panose="020F0502020204030204" pitchFamily="34" charset="0"/>
              </a:rPr>
              <a:t>Opioid Stewardship in Acute Pain Clinical Care Standard- Acute Care edition 2022</a:t>
            </a:r>
            <a:endParaRPr lang="en-AU" dirty="0">
              <a:solidFill>
                <a:srgbClr val="707070"/>
              </a:solidFill>
            </a:endParaRPr>
          </a:p>
        </p:txBody>
      </p:sp>
      <p:sp>
        <p:nvSpPr>
          <p:cNvPr id="3" name="Slide Number Placeholder 2">
            <a:extLst>
              <a:ext uri="{FF2B5EF4-FFF2-40B4-BE49-F238E27FC236}">
                <a16:creationId xmlns:a16="http://schemas.microsoft.com/office/drawing/2014/main" id="{6169C982-9597-1930-435D-4FD005CBBCA3}"/>
              </a:ext>
            </a:extLst>
          </p:cNvPr>
          <p:cNvSpPr>
            <a:spLocks noGrp="1"/>
          </p:cNvSpPr>
          <p:nvPr>
            <p:ph type="sldNum" sz="quarter" idx="12"/>
          </p:nvPr>
        </p:nvSpPr>
        <p:spPr/>
        <p:txBody>
          <a:bodyPr/>
          <a:lstStyle/>
          <a:p>
            <a:fld id="{3CA597B4-6E28-B647-A988-15A319BB1469}" type="slidenum">
              <a:rPr lang="en-US" smtClean="0"/>
              <a:t>13</a:t>
            </a:fld>
            <a:endParaRPr lang="en-US"/>
          </a:p>
        </p:txBody>
      </p:sp>
    </p:spTree>
    <p:extLst>
      <p:ext uri="{BB962C8B-B14F-4D97-AF65-F5344CB8AC3E}">
        <p14:creationId xmlns:p14="http://schemas.microsoft.com/office/powerpoint/2010/main" val="3432035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607E7-1D08-84E2-F2FA-4F370C2638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7DB47AF-7C37-54A2-0386-B7D27BE2277B}"/>
              </a:ext>
            </a:extLst>
          </p:cNvPr>
          <p:cNvSpPr txBox="1"/>
          <p:nvPr/>
        </p:nvSpPr>
        <p:spPr>
          <a:xfrm>
            <a:off x="836830" y="1056850"/>
            <a:ext cx="7021786" cy="3277820"/>
          </a:xfrm>
          <a:prstGeom prst="rect">
            <a:avLst/>
          </a:prstGeom>
          <a:noFill/>
        </p:spPr>
        <p:txBody>
          <a:bodyPr wrap="square" rtlCol="0">
            <a:spAutoFit/>
          </a:bodyPr>
          <a:lstStyle/>
          <a:p>
            <a:pPr>
              <a:spcAft>
                <a:spcPts val="1800"/>
              </a:spcAft>
            </a:pPr>
            <a:r>
              <a:rPr lang="en-AU" b="1" dirty="0">
                <a:solidFill>
                  <a:srgbClr val="707070"/>
                </a:solidFill>
                <a:latin typeface="Calibri" panose="020F0502020204030204" pitchFamily="34" charset="0"/>
                <a:cs typeface="Calibri" panose="020F0502020204030204" pitchFamily="34" charset="0"/>
              </a:rPr>
              <a:t>4.3.5</a:t>
            </a:r>
            <a:r>
              <a:rPr lang="en-AU" dirty="0">
                <a:solidFill>
                  <a:srgbClr val="707070"/>
                </a:solidFill>
                <a:latin typeface="Calibri" panose="020F0502020204030204" pitchFamily="34" charset="0"/>
                <a:cs typeface="Calibri" panose="020F0502020204030204" pitchFamily="34" charset="0"/>
              </a:rPr>
              <a:t> Analgesic Stewardship programs are recommended.</a:t>
            </a:r>
          </a:p>
          <a:p>
            <a:pPr>
              <a:spcAft>
                <a:spcPts val="1800"/>
              </a:spcAft>
            </a:pPr>
            <a:r>
              <a:rPr lang="en-AU" b="1" dirty="0">
                <a:solidFill>
                  <a:srgbClr val="707070"/>
                </a:solidFill>
                <a:latin typeface="Calibri" panose="020F0502020204030204" pitchFamily="34" charset="0"/>
                <a:cs typeface="Calibri" panose="020F0502020204030204" pitchFamily="34" charset="0"/>
              </a:rPr>
              <a:t>4.3.6</a:t>
            </a:r>
            <a:r>
              <a:rPr lang="en-AU" dirty="0">
                <a:solidFill>
                  <a:srgbClr val="707070"/>
                </a:solidFill>
                <a:latin typeface="Calibri" panose="020F0502020204030204" pitchFamily="34" charset="0"/>
                <a:cs typeface="Calibri" panose="020F0502020204030204" pitchFamily="34" charset="0"/>
              </a:rPr>
              <a:t> Implementation of established guidelines and order sets are recommended.</a:t>
            </a:r>
          </a:p>
          <a:p>
            <a:pPr>
              <a:spcAft>
                <a:spcPts val="1800"/>
              </a:spcAft>
            </a:pPr>
            <a:r>
              <a:rPr lang="en-AU" b="1" dirty="0">
                <a:solidFill>
                  <a:srgbClr val="707070"/>
                </a:solidFill>
                <a:latin typeface="Calibri" panose="020F0502020204030204" pitchFamily="34" charset="0"/>
                <a:cs typeface="Calibri" panose="020F0502020204030204" pitchFamily="34" charset="0"/>
              </a:rPr>
              <a:t>7.1 </a:t>
            </a:r>
            <a:r>
              <a:rPr lang="en-AU" dirty="0">
                <a:solidFill>
                  <a:srgbClr val="707070"/>
                </a:solidFill>
                <a:latin typeface="Calibri" panose="020F0502020204030204" pitchFamily="34" charset="0"/>
                <a:cs typeface="Calibri" panose="020F0502020204030204" pitchFamily="34" charset="0"/>
              </a:rPr>
              <a:t>Modified Release opioid formulations are not recommended for the management of acute pain their use should be exceptional rather than routine </a:t>
            </a:r>
            <a:r>
              <a:rPr lang="en-GB" dirty="0">
                <a:solidFill>
                  <a:srgbClr val="707070"/>
                </a:solidFill>
                <a:latin typeface="Calibri" panose="020F0502020204030204" pitchFamily="34" charset="0"/>
                <a:cs typeface="Calibri" panose="020F0502020204030204" pitchFamily="34" charset="0"/>
              </a:rPr>
              <a:t>use has been demonstrated to:- </a:t>
            </a:r>
          </a:p>
          <a:p>
            <a:pPr marL="0" lvl="1" indent="-285750">
              <a:buClr>
                <a:srgbClr val="62A744"/>
              </a:buClr>
              <a:buFont typeface="Wingdings" pitchFamily="2" charset="2"/>
              <a:buChar char="§"/>
            </a:pPr>
            <a:r>
              <a:rPr lang="en-GB" dirty="0">
                <a:solidFill>
                  <a:srgbClr val="707070"/>
                </a:solidFill>
                <a:latin typeface="Calibri" panose="020F0502020204030204" pitchFamily="34" charset="0"/>
                <a:cs typeface="Calibri" panose="020F0502020204030204" pitchFamily="34" charset="0"/>
              </a:rPr>
              <a:t>Provide less effective pain relief. </a:t>
            </a:r>
          </a:p>
          <a:p>
            <a:pPr marL="285750" lvl="1" indent="-285750">
              <a:buClr>
                <a:srgbClr val="62A744"/>
              </a:buClr>
              <a:buFont typeface="Wingdings" pitchFamily="2" charset="2"/>
              <a:buChar char="§"/>
            </a:pPr>
            <a:r>
              <a:rPr lang="en-GB" dirty="0">
                <a:solidFill>
                  <a:srgbClr val="707070"/>
                </a:solidFill>
                <a:latin typeface="Calibri" panose="020F0502020204030204" pitchFamily="34" charset="0"/>
                <a:cs typeface="Calibri" panose="020F0502020204030204" pitchFamily="34" charset="0"/>
              </a:rPr>
              <a:t>Increase the risk of OIVI and other opioid-related adverse events. </a:t>
            </a:r>
          </a:p>
          <a:p>
            <a:pPr marL="0" lvl="1" indent="-285750">
              <a:buClr>
                <a:srgbClr val="62A744"/>
              </a:buClr>
              <a:buFont typeface="Wingdings" pitchFamily="2" charset="2"/>
              <a:buChar char="§"/>
            </a:pPr>
            <a:r>
              <a:rPr lang="en-GB" dirty="0">
                <a:solidFill>
                  <a:srgbClr val="707070"/>
                </a:solidFill>
                <a:latin typeface="Calibri" panose="020F0502020204030204" pitchFamily="34" charset="0"/>
                <a:cs typeface="Calibri" panose="020F0502020204030204" pitchFamily="34" charset="0"/>
              </a:rPr>
              <a:t>Increase the risk of PPOU</a:t>
            </a:r>
            <a:r>
              <a:rPr lang="en-GB" dirty="0">
                <a:solidFill>
                  <a:srgbClr val="62A744"/>
                </a:solidFill>
              </a:rPr>
              <a:t>.</a:t>
            </a:r>
            <a:endParaRPr lang="en-AU" dirty="0">
              <a:solidFill>
                <a:srgbClr val="62A744"/>
              </a:solidFill>
            </a:endParaRPr>
          </a:p>
        </p:txBody>
      </p:sp>
      <p:sp>
        <p:nvSpPr>
          <p:cNvPr id="7" name="Slide Number Placeholder 6">
            <a:extLst>
              <a:ext uri="{FF2B5EF4-FFF2-40B4-BE49-F238E27FC236}">
                <a16:creationId xmlns:a16="http://schemas.microsoft.com/office/drawing/2014/main" id="{9BB14F0D-D436-EB09-47FD-929C8883B628}"/>
              </a:ext>
            </a:extLst>
          </p:cNvPr>
          <p:cNvSpPr>
            <a:spLocks noGrp="1"/>
          </p:cNvSpPr>
          <p:nvPr>
            <p:ph type="sldNum" sz="quarter" idx="12"/>
          </p:nvPr>
        </p:nvSpPr>
        <p:spPr/>
        <p:txBody>
          <a:bodyPr/>
          <a:lstStyle/>
          <a:p>
            <a:fld id="{3CA597B4-6E28-B647-A988-15A319BB1469}" type="slidenum">
              <a:rPr lang="en-US" smtClean="0"/>
              <a:t>14</a:t>
            </a:fld>
            <a:endParaRPr lang="en-US"/>
          </a:p>
        </p:txBody>
      </p:sp>
      <p:sp>
        <p:nvSpPr>
          <p:cNvPr id="5" name="TextBox 4">
            <a:extLst>
              <a:ext uri="{FF2B5EF4-FFF2-40B4-BE49-F238E27FC236}">
                <a16:creationId xmlns:a16="http://schemas.microsoft.com/office/drawing/2014/main" id="{3ED3920E-1322-164F-C3AD-40CD86FC5BA9}"/>
              </a:ext>
            </a:extLst>
          </p:cNvPr>
          <p:cNvSpPr txBox="1"/>
          <p:nvPr/>
        </p:nvSpPr>
        <p:spPr>
          <a:xfrm>
            <a:off x="846609" y="4572625"/>
            <a:ext cx="7283043" cy="830997"/>
          </a:xfrm>
          <a:prstGeom prst="rect">
            <a:avLst/>
          </a:prstGeom>
          <a:noFill/>
        </p:spPr>
        <p:txBody>
          <a:bodyPr wrap="square" rtlCol="0">
            <a:spAutoFit/>
          </a:bodyPr>
          <a:lstStyle/>
          <a:p>
            <a:pPr marL="0" indent="0">
              <a:buNone/>
            </a:pPr>
            <a:r>
              <a:rPr lang="en-GB" sz="1200" dirty="0">
                <a:solidFill>
                  <a:srgbClr val="000000"/>
                </a:solidFill>
                <a:effectLst/>
                <a:latin typeface="AdobeClean-Regular"/>
                <a:ea typeface="Cambria" panose="02040503050406030204" pitchFamily="18" charset="0"/>
                <a:cs typeface="AdobeClean-Regular"/>
              </a:rPr>
              <a:t>Australian and New Zealand College of Anaesthetists and Faculty of Pain Medicine. Position statement on acute pain 2023. From </a:t>
            </a:r>
            <a:r>
              <a:rPr lang="en-GB" sz="1200" u="sng" dirty="0">
                <a:solidFill>
                  <a:srgbClr val="62A744"/>
                </a:solidFill>
                <a:effectLst/>
                <a:latin typeface="AdobeClean-Regular"/>
                <a:ea typeface="Cambria" panose="02040503050406030204" pitchFamily="18" charset="0"/>
                <a:cs typeface="AdobeClean-Regular"/>
                <a:hlinkClick r:id="rId3">
                  <a:extLst>
                    <a:ext uri="{A12FA001-AC4F-418D-AE19-62706E023703}">
                      <ahyp:hlinkClr xmlns:ahyp="http://schemas.microsoft.com/office/drawing/2018/hyperlinkcolor" val="tx"/>
                    </a:ext>
                  </a:extLst>
                </a:hlinkClick>
              </a:rPr>
              <a:t>https://www.anzca.edu.au/getattachment/558316c5-ea93-457c-b51f-d57556b0ffa7/PS41-Guideline-on-acute-pain-management</a:t>
            </a:r>
            <a:endParaRPr lang="en-GB" sz="1200" u="sng" dirty="0">
              <a:solidFill>
                <a:srgbClr val="62A744"/>
              </a:solidFill>
              <a:effectLst/>
              <a:latin typeface="AdobeClean-Regular"/>
              <a:ea typeface="Cambria" panose="02040503050406030204" pitchFamily="18" charset="0"/>
              <a:cs typeface="AdobeClean-Regular"/>
            </a:endParaRPr>
          </a:p>
          <a:p>
            <a:pPr marL="0" indent="0">
              <a:buNone/>
            </a:pPr>
            <a:r>
              <a:rPr lang="en-GB" sz="1200" dirty="0">
                <a:solidFill>
                  <a:srgbClr val="000000"/>
                </a:solidFill>
                <a:effectLst/>
                <a:latin typeface="AdobeClean-Regular"/>
                <a:ea typeface="Cambria" panose="02040503050406030204" pitchFamily="18" charset="0"/>
                <a:cs typeface="AdobeClean-Regular"/>
              </a:rPr>
              <a:t>Accessed January 2024.</a:t>
            </a:r>
            <a:r>
              <a:rPr lang="en-AU" sz="1200" dirty="0">
                <a:effectLst/>
              </a:rPr>
              <a:t> </a:t>
            </a:r>
            <a:endParaRPr lang="en-GB" sz="1200" dirty="0">
              <a:solidFill>
                <a:srgbClr val="0D1B37"/>
              </a:solidFill>
            </a:endParaRPr>
          </a:p>
        </p:txBody>
      </p:sp>
      <p:pic>
        <p:nvPicPr>
          <p:cNvPr id="12" name="Picture 11">
            <a:hlinkClick r:id="rId4"/>
            <a:extLst>
              <a:ext uri="{FF2B5EF4-FFF2-40B4-BE49-F238E27FC236}">
                <a16:creationId xmlns:a16="http://schemas.microsoft.com/office/drawing/2014/main" id="{9C97A08B-99F9-4A30-97A7-89841744AF93}"/>
              </a:ext>
            </a:extLst>
          </p:cNvPr>
          <p:cNvPicPr>
            <a:picLocks noChangeAspect="1"/>
          </p:cNvPicPr>
          <p:nvPr/>
        </p:nvPicPr>
        <p:blipFill>
          <a:blip r:embed="rId5"/>
          <a:stretch>
            <a:fillRect/>
          </a:stretch>
        </p:blipFill>
        <p:spPr>
          <a:xfrm>
            <a:off x="8271739" y="558173"/>
            <a:ext cx="3310380" cy="4756138"/>
          </a:xfrm>
          <a:prstGeom prst="rect">
            <a:avLst/>
          </a:prstGeom>
          <a:ln>
            <a:noFill/>
          </a:ln>
          <a:effectLst>
            <a:outerShdw blurRad="50800" dist="25400" dir="2700000" algn="tl" rotWithShape="0">
              <a:srgbClr val="333333">
                <a:alpha val="85000"/>
              </a:srgbClr>
            </a:outerShdw>
          </a:effectLst>
        </p:spPr>
      </p:pic>
    </p:spTree>
    <p:extLst>
      <p:ext uri="{BB962C8B-B14F-4D97-AF65-F5344CB8AC3E}">
        <p14:creationId xmlns:p14="http://schemas.microsoft.com/office/powerpoint/2010/main" val="3558881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BFC50-DDB2-0AE6-3098-C2DD6E2159D8}"/>
              </a:ext>
            </a:extLst>
          </p:cNvPr>
          <p:cNvSpPr>
            <a:spLocks noGrp="1"/>
          </p:cNvSpPr>
          <p:nvPr>
            <p:ph type="ctrTitle"/>
          </p:nvPr>
        </p:nvSpPr>
        <p:spPr>
          <a:xfrm>
            <a:off x="1309513" y="2616064"/>
            <a:ext cx="8838791" cy="1421530"/>
          </a:xfrm>
        </p:spPr>
        <p:txBody>
          <a:bodyPr>
            <a:noAutofit/>
          </a:bodyPr>
          <a:lstStyle/>
          <a:p>
            <a:r>
              <a:rPr lang="en-AU" dirty="0"/>
              <a:t>What makes a good opioid stewardship program?</a:t>
            </a:r>
          </a:p>
        </p:txBody>
      </p:sp>
    </p:spTree>
    <p:extLst>
      <p:ext uri="{BB962C8B-B14F-4D97-AF65-F5344CB8AC3E}">
        <p14:creationId xmlns:p14="http://schemas.microsoft.com/office/powerpoint/2010/main" val="300004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582EA-4EBB-9D23-A29C-F76112800A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31AED7-DC58-15FF-8E38-C3E56FDE8910}"/>
              </a:ext>
            </a:extLst>
          </p:cNvPr>
          <p:cNvSpPr>
            <a:spLocks noGrp="1"/>
          </p:cNvSpPr>
          <p:nvPr>
            <p:ph type="title"/>
          </p:nvPr>
        </p:nvSpPr>
        <p:spPr>
          <a:xfrm>
            <a:off x="800468" y="512874"/>
            <a:ext cx="9544291" cy="801165"/>
          </a:xfrm>
        </p:spPr>
        <p:txBody>
          <a:bodyPr>
            <a:noAutofit/>
          </a:bodyPr>
          <a:lstStyle/>
          <a:p>
            <a:r>
              <a:rPr lang="en-US" dirty="0"/>
              <a:t>Essential components</a:t>
            </a:r>
          </a:p>
        </p:txBody>
      </p:sp>
      <p:sp>
        <p:nvSpPr>
          <p:cNvPr id="10" name="TextBox 9">
            <a:extLst>
              <a:ext uri="{FF2B5EF4-FFF2-40B4-BE49-F238E27FC236}">
                <a16:creationId xmlns:a16="http://schemas.microsoft.com/office/drawing/2014/main" id="{23F7F6B3-DAF0-87E5-1A97-EB290BEA4EA1}"/>
              </a:ext>
            </a:extLst>
          </p:cNvPr>
          <p:cNvSpPr txBox="1"/>
          <p:nvPr/>
        </p:nvSpPr>
        <p:spPr>
          <a:xfrm>
            <a:off x="826593" y="1886134"/>
            <a:ext cx="9791700" cy="2352952"/>
          </a:xfrm>
          <a:prstGeom prst="rect">
            <a:avLst/>
          </a:prstGeom>
          <a:noFill/>
        </p:spPr>
        <p:txBody>
          <a:bodyPr wrap="square" rtlCol="0">
            <a:spAutoFit/>
          </a:bodyPr>
          <a:lstStyle/>
          <a:p>
            <a:pPr indent="-285750">
              <a:lnSpc>
                <a:spcPct val="150000"/>
              </a:lnSpc>
              <a:buClr>
                <a:srgbClr val="62A744"/>
              </a:buClr>
              <a:buFont typeface="Wingdings" pitchFamily="2" charset="2"/>
              <a:buChar char="§"/>
            </a:pPr>
            <a:r>
              <a:rPr lang="en-US" sz="2000" dirty="0">
                <a:solidFill>
                  <a:srgbClr val="707070"/>
                </a:solidFill>
                <a:latin typeface="Calibri" panose="020F0502020204030204" pitchFamily="34" charset="0"/>
                <a:cs typeface="Calibri" panose="020F0502020204030204" pitchFamily="34" charset="0"/>
              </a:rPr>
              <a:t>Patient engagement</a:t>
            </a:r>
          </a:p>
          <a:p>
            <a:pPr indent="-285750">
              <a:lnSpc>
                <a:spcPct val="150000"/>
              </a:lnSpc>
              <a:buClr>
                <a:srgbClr val="62A744"/>
              </a:buClr>
              <a:buFont typeface="Wingdings" pitchFamily="2" charset="2"/>
              <a:buChar char="§"/>
            </a:pPr>
            <a:r>
              <a:rPr lang="en-US" sz="2000" dirty="0">
                <a:solidFill>
                  <a:srgbClr val="707070"/>
                </a:solidFill>
                <a:latin typeface="Calibri" panose="020F0502020204030204" pitchFamily="34" charset="0"/>
                <a:cs typeface="Calibri" panose="020F0502020204030204" pitchFamily="34" charset="0"/>
              </a:rPr>
              <a:t>Use  of prescribing guidelines </a:t>
            </a:r>
          </a:p>
          <a:p>
            <a:pPr indent="-285750">
              <a:lnSpc>
                <a:spcPct val="150000"/>
              </a:lnSpc>
              <a:buClr>
                <a:srgbClr val="62A744"/>
              </a:buClr>
              <a:buFont typeface="Wingdings" pitchFamily="2" charset="2"/>
              <a:buChar char="§"/>
            </a:pPr>
            <a:r>
              <a:rPr lang="en-US" sz="2000" dirty="0">
                <a:solidFill>
                  <a:srgbClr val="707070"/>
                </a:solidFill>
                <a:latin typeface="Calibri" panose="020F0502020204030204" pitchFamily="34" charset="0"/>
                <a:cs typeface="Calibri" panose="020F0502020204030204" pitchFamily="34" charset="0"/>
              </a:rPr>
              <a:t>Count pills -  examine the dispensing rates</a:t>
            </a:r>
          </a:p>
          <a:p>
            <a:pPr indent="-285750">
              <a:lnSpc>
                <a:spcPct val="150000"/>
              </a:lnSpc>
              <a:buClr>
                <a:srgbClr val="62A744"/>
              </a:buClr>
              <a:buFont typeface="Wingdings" pitchFamily="2" charset="2"/>
              <a:buChar char="§"/>
            </a:pPr>
            <a:r>
              <a:rPr lang="en-US" sz="2000" dirty="0">
                <a:solidFill>
                  <a:srgbClr val="707070"/>
                </a:solidFill>
                <a:latin typeface="Calibri" panose="020F0502020204030204" pitchFamily="34" charset="0"/>
                <a:cs typeface="Calibri" panose="020F0502020204030204" pitchFamily="34" charset="0"/>
              </a:rPr>
              <a:t>Measure outcomes and safety - hospital acquired complications (HACs)</a:t>
            </a:r>
          </a:p>
          <a:p>
            <a:pPr>
              <a:lnSpc>
                <a:spcPct val="150000"/>
              </a:lnSpc>
              <a:buClr>
                <a:srgbClr val="62A744"/>
              </a:buClr>
            </a:pPr>
            <a:endParaRPr lang="en-US" sz="2000" dirty="0">
              <a:solidFill>
                <a:srgbClr val="707070"/>
              </a:solidFill>
              <a:latin typeface="Calibri" panose="020F0502020204030204" pitchFamily="34" charset="0"/>
              <a:cs typeface="Calibri" panose="020F0502020204030204" pitchFamily="34" charset="0"/>
            </a:endParaRPr>
          </a:p>
        </p:txBody>
      </p:sp>
      <p:sp>
        <p:nvSpPr>
          <p:cNvPr id="8" name="Slide Number Placeholder 7">
            <a:extLst>
              <a:ext uri="{FF2B5EF4-FFF2-40B4-BE49-F238E27FC236}">
                <a16:creationId xmlns:a16="http://schemas.microsoft.com/office/drawing/2014/main" id="{BEE00BA6-1149-5868-069D-F9627A513902}"/>
              </a:ext>
            </a:extLst>
          </p:cNvPr>
          <p:cNvSpPr>
            <a:spLocks noGrp="1"/>
          </p:cNvSpPr>
          <p:nvPr>
            <p:ph type="sldNum" sz="quarter" idx="12"/>
          </p:nvPr>
        </p:nvSpPr>
        <p:spPr/>
        <p:txBody>
          <a:bodyPr/>
          <a:lstStyle/>
          <a:p>
            <a:fld id="{3CA597B4-6E28-B647-A988-15A319BB1469}" type="slidenum">
              <a:rPr lang="en-US" smtClean="0"/>
              <a:t>16</a:t>
            </a:fld>
            <a:endParaRPr lang="en-US"/>
          </a:p>
        </p:txBody>
      </p:sp>
    </p:spTree>
    <p:extLst>
      <p:ext uri="{BB962C8B-B14F-4D97-AF65-F5344CB8AC3E}">
        <p14:creationId xmlns:p14="http://schemas.microsoft.com/office/powerpoint/2010/main" val="344035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4BA0E-28A1-981D-339C-2181CE3971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93B98D-B26E-79D2-5D02-9E29ED904139}"/>
              </a:ext>
            </a:extLst>
          </p:cNvPr>
          <p:cNvSpPr>
            <a:spLocks noGrp="1"/>
          </p:cNvSpPr>
          <p:nvPr>
            <p:ph type="title"/>
          </p:nvPr>
        </p:nvSpPr>
        <p:spPr>
          <a:xfrm>
            <a:off x="796400" y="530360"/>
            <a:ext cx="10833224" cy="759340"/>
          </a:xfrm>
        </p:spPr>
        <p:txBody>
          <a:bodyPr>
            <a:noAutofit/>
          </a:bodyPr>
          <a:lstStyle/>
          <a:p>
            <a:r>
              <a:rPr lang="en-AU" dirty="0"/>
              <a:t>Patient Engagement </a:t>
            </a:r>
            <a:endParaRPr lang="en-US" dirty="0"/>
          </a:p>
        </p:txBody>
      </p:sp>
      <p:sp>
        <p:nvSpPr>
          <p:cNvPr id="10" name="TextBox 9">
            <a:extLst>
              <a:ext uri="{FF2B5EF4-FFF2-40B4-BE49-F238E27FC236}">
                <a16:creationId xmlns:a16="http://schemas.microsoft.com/office/drawing/2014/main" id="{2F47FFDB-C70B-A041-EA1A-959933DAB621}"/>
              </a:ext>
            </a:extLst>
          </p:cNvPr>
          <p:cNvSpPr txBox="1"/>
          <p:nvPr/>
        </p:nvSpPr>
        <p:spPr>
          <a:xfrm>
            <a:off x="1050948" y="1536174"/>
            <a:ext cx="9324951" cy="3477875"/>
          </a:xfrm>
          <a:prstGeom prst="rect">
            <a:avLst/>
          </a:prstGeom>
          <a:noFill/>
        </p:spPr>
        <p:txBody>
          <a:bodyPr wrap="square" rtlCol="0">
            <a:spAutoFit/>
          </a:bodyPr>
          <a:lstStyle/>
          <a:p>
            <a:pPr marL="57150" lvl="1" indent="-285750">
              <a:spcAft>
                <a:spcPts val="1800"/>
              </a:spcAft>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Change the language you use with patients.</a:t>
            </a:r>
          </a:p>
          <a:p>
            <a:pPr marL="57150" lvl="1" indent="-285750">
              <a:spcAft>
                <a:spcPts val="1800"/>
              </a:spcAft>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Make sure patients understand their expected pain trajectory and recovery course.</a:t>
            </a:r>
          </a:p>
          <a:p>
            <a:pPr marL="266700" lvl="1" indent="-266700">
              <a:spcAft>
                <a:spcPts val="1800"/>
              </a:spcAft>
              <a:buClr>
                <a:srgbClr val="62A744"/>
              </a:buClr>
              <a:buFont typeface="Wingdings" pitchFamily="2" charset="2"/>
              <a:buChar char="§"/>
              <a:tabLst>
                <a:tab pos="266700" algn="l"/>
              </a:tabLst>
            </a:pPr>
            <a:r>
              <a:rPr lang="en-AU" sz="2000" dirty="0">
                <a:solidFill>
                  <a:srgbClr val="707070"/>
                </a:solidFill>
                <a:latin typeface="Calibri" panose="020F0502020204030204" pitchFamily="34" charset="0"/>
                <a:cs typeface="Calibri" panose="020F0502020204030204" pitchFamily="34" charset="0"/>
              </a:rPr>
              <a:t>Discuss the role of the medication as an aid to functional improvement and not an absence of pain.</a:t>
            </a:r>
          </a:p>
          <a:p>
            <a:pPr marL="57150" lvl="1" indent="-285750">
              <a:spcAft>
                <a:spcPts val="1800"/>
              </a:spcAft>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Use functional pain assessments to guide prescribing.</a:t>
            </a:r>
          </a:p>
          <a:p>
            <a:pPr marL="266700" lvl="1" indent="-266700">
              <a:spcAft>
                <a:spcPts val="1800"/>
              </a:spcAft>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Engage patients in the discussion about the need for ongoing analgesics and expectations for the duration of opioid medication. These discussions should </a:t>
            </a:r>
            <a:br>
              <a:rPr lang="en-AU" sz="2000" dirty="0">
                <a:solidFill>
                  <a:srgbClr val="707070"/>
                </a:solidFill>
                <a:latin typeface="Calibri" panose="020F0502020204030204" pitchFamily="34" charset="0"/>
                <a:cs typeface="Calibri" panose="020F0502020204030204" pitchFamily="34" charset="0"/>
              </a:rPr>
            </a:br>
            <a:r>
              <a:rPr lang="en-AU" sz="2000" dirty="0">
                <a:solidFill>
                  <a:srgbClr val="707070"/>
                </a:solidFill>
                <a:latin typeface="Calibri" panose="020F0502020204030204" pitchFamily="34" charset="0"/>
                <a:cs typeface="Calibri" panose="020F0502020204030204" pitchFamily="34" charset="0"/>
              </a:rPr>
              <a:t>occur in the preoperative clinic and again when opioids are initially prescribed.   </a:t>
            </a:r>
          </a:p>
        </p:txBody>
      </p:sp>
      <p:sp>
        <p:nvSpPr>
          <p:cNvPr id="3" name="Slide Number Placeholder 2">
            <a:extLst>
              <a:ext uri="{FF2B5EF4-FFF2-40B4-BE49-F238E27FC236}">
                <a16:creationId xmlns:a16="http://schemas.microsoft.com/office/drawing/2014/main" id="{70834FEB-C3E5-6B00-3819-64B2B5818F66}"/>
              </a:ext>
            </a:extLst>
          </p:cNvPr>
          <p:cNvSpPr>
            <a:spLocks noGrp="1"/>
          </p:cNvSpPr>
          <p:nvPr>
            <p:ph type="sldNum" sz="quarter" idx="12"/>
          </p:nvPr>
        </p:nvSpPr>
        <p:spPr/>
        <p:txBody>
          <a:bodyPr/>
          <a:lstStyle/>
          <a:p>
            <a:fld id="{3CA597B4-6E28-B647-A988-15A319BB1469}" type="slidenum">
              <a:rPr lang="en-US" smtClean="0"/>
              <a:t>17</a:t>
            </a:fld>
            <a:endParaRPr lang="en-US"/>
          </a:p>
        </p:txBody>
      </p:sp>
    </p:spTree>
    <p:extLst>
      <p:ext uri="{BB962C8B-B14F-4D97-AF65-F5344CB8AC3E}">
        <p14:creationId xmlns:p14="http://schemas.microsoft.com/office/powerpoint/2010/main" val="2166421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4490-DD08-59AF-7B90-BF6EC5FE6C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90EB87-D3F7-8D60-A2AD-B068C1474D6C}"/>
              </a:ext>
            </a:extLst>
          </p:cNvPr>
          <p:cNvSpPr>
            <a:spLocks noGrp="1"/>
          </p:cNvSpPr>
          <p:nvPr>
            <p:ph type="title"/>
          </p:nvPr>
        </p:nvSpPr>
        <p:spPr>
          <a:xfrm>
            <a:off x="801182" y="538267"/>
            <a:ext cx="10515600" cy="759340"/>
          </a:xfrm>
        </p:spPr>
        <p:txBody>
          <a:bodyPr>
            <a:normAutofit/>
          </a:bodyPr>
          <a:lstStyle/>
          <a:p>
            <a:r>
              <a:rPr lang="en-AU" dirty="0"/>
              <a:t>Prescribing</a:t>
            </a:r>
            <a:endParaRPr lang="en-US" dirty="0"/>
          </a:p>
        </p:txBody>
      </p:sp>
      <p:sp>
        <p:nvSpPr>
          <p:cNvPr id="10" name="TextBox 9">
            <a:extLst>
              <a:ext uri="{FF2B5EF4-FFF2-40B4-BE49-F238E27FC236}">
                <a16:creationId xmlns:a16="http://schemas.microsoft.com/office/drawing/2014/main" id="{47C0AC5B-BBC7-953A-B6E6-D2A11DFF1044}"/>
              </a:ext>
            </a:extLst>
          </p:cNvPr>
          <p:cNvSpPr txBox="1"/>
          <p:nvPr/>
        </p:nvSpPr>
        <p:spPr>
          <a:xfrm>
            <a:off x="822082" y="1620847"/>
            <a:ext cx="10161805" cy="3276282"/>
          </a:xfrm>
          <a:prstGeom prst="rect">
            <a:avLst/>
          </a:prstGeom>
          <a:noFill/>
        </p:spPr>
        <p:txBody>
          <a:bodyPr wrap="square" rtlCol="0">
            <a:spAutoFit/>
          </a:bodyPr>
          <a:lstStyle/>
          <a:p>
            <a:pPr marL="57150" lvl="1" indent="-285750">
              <a:lnSpc>
                <a:spcPct val="150000"/>
              </a:lnSpc>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Do not prescribe modified-release / slow-release preparations.</a:t>
            </a:r>
          </a:p>
          <a:p>
            <a:pPr marL="57150" lvl="1" indent="-285750">
              <a:lnSpc>
                <a:spcPct val="150000"/>
              </a:lnSpc>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Preference  the prescribing of atypical opioids.</a:t>
            </a:r>
          </a:p>
          <a:p>
            <a:pPr marL="57150" lvl="1" indent="-285750">
              <a:lnSpc>
                <a:spcPct val="150000"/>
              </a:lnSpc>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Prescribe a single opioid.</a:t>
            </a:r>
          </a:p>
          <a:p>
            <a:pPr marL="57150" lvl="1" indent="-285750">
              <a:lnSpc>
                <a:spcPct val="150000"/>
              </a:lnSpc>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Ensure  the opioid dose is appropriate given patients age and other co-morbidities.</a:t>
            </a:r>
          </a:p>
          <a:p>
            <a:pPr marL="57150" lvl="1" indent="-285750">
              <a:lnSpc>
                <a:spcPct val="150000"/>
              </a:lnSpc>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Use protocols that provide prescribing support.</a:t>
            </a:r>
          </a:p>
          <a:p>
            <a:pPr marL="57150" lvl="1" indent="-285750">
              <a:lnSpc>
                <a:spcPct val="150000"/>
              </a:lnSpc>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Maximise non opioid analgesic prescribing.</a:t>
            </a:r>
          </a:p>
          <a:p>
            <a:pPr marL="57150" lvl="1" indent="-285750">
              <a:lnSpc>
                <a:spcPct val="150000"/>
              </a:lnSpc>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Time limit or have a plan for weaning.</a:t>
            </a:r>
          </a:p>
        </p:txBody>
      </p:sp>
      <p:sp>
        <p:nvSpPr>
          <p:cNvPr id="3" name="Slide Number Placeholder 2">
            <a:extLst>
              <a:ext uri="{FF2B5EF4-FFF2-40B4-BE49-F238E27FC236}">
                <a16:creationId xmlns:a16="http://schemas.microsoft.com/office/drawing/2014/main" id="{2B239DAA-D57B-B7D9-CDEA-3E396AE4AAED}"/>
              </a:ext>
            </a:extLst>
          </p:cNvPr>
          <p:cNvSpPr>
            <a:spLocks noGrp="1"/>
          </p:cNvSpPr>
          <p:nvPr>
            <p:ph type="sldNum" sz="quarter" idx="12"/>
          </p:nvPr>
        </p:nvSpPr>
        <p:spPr/>
        <p:txBody>
          <a:bodyPr/>
          <a:lstStyle/>
          <a:p>
            <a:fld id="{3CA597B4-6E28-B647-A988-15A319BB1469}" type="slidenum">
              <a:rPr lang="en-US" smtClean="0"/>
              <a:t>18</a:t>
            </a:fld>
            <a:endParaRPr lang="en-US"/>
          </a:p>
        </p:txBody>
      </p:sp>
    </p:spTree>
    <p:extLst>
      <p:ext uri="{BB962C8B-B14F-4D97-AF65-F5344CB8AC3E}">
        <p14:creationId xmlns:p14="http://schemas.microsoft.com/office/powerpoint/2010/main" val="170237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4E3A5-0A81-F0C4-0A6A-2A464F832686}"/>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CA9EF570-CF39-204D-5F7B-78A88748459A}"/>
              </a:ext>
            </a:extLst>
          </p:cNvPr>
          <p:cNvSpPr/>
          <p:nvPr/>
        </p:nvSpPr>
        <p:spPr>
          <a:xfrm>
            <a:off x="935208" y="2729479"/>
            <a:ext cx="573911" cy="57391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950197-DC7C-0B9B-F578-050D5A570725}"/>
              </a:ext>
            </a:extLst>
          </p:cNvPr>
          <p:cNvSpPr txBox="1"/>
          <p:nvPr/>
        </p:nvSpPr>
        <p:spPr>
          <a:xfrm>
            <a:off x="832592" y="1899664"/>
            <a:ext cx="5365830" cy="2554545"/>
          </a:xfrm>
          <a:prstGeom prst="rect">
            <a:avLst/>
          </a:prstGeom>
          <a:noFill/>
        </p:spPr>
        <p:txBody>
          <a:bodyPr wrap="square" rtlCol="0">
            <a:spAutoFit/>
          </a:bodyPr>
          <a:lstStyle/>
          <a:p>
            <a:pPr indent="0">
              <a:buNone/>
            </a:pPr>
            <a:r>
              <a:rPr lang="en-AU" sz="2000" dirty="0">
                <a:solidFill>
                  <a:srgbClr val="707070"/>
                </a:solidFill>
                <a:latin typeface="Calibri" panose="020F0502020204030204" pitchFamily="34" charset="0"/>
                <a:cs typeface="Calibri" panose="020F0502020204030204" pitchFamily="34" charset="0"/>
              </a:rPr>
              <a:t>Insert any local guidelines/links /images here</a:t>
            </a:r>
          </a:p>
          <a:p>
            <a:pPr marL="0" indent="0">
              <a:buNone/>
            </a:pPr>
            <a:endParaRPr lang="en-AU" sz="2000" dirty="0">
              <a:solidFill>
                <a:srgbClr val="707070"/>
              </a:solidFill>
            </a:endParaRPr>
          </a:p>
          <a:p>
            <a:pPr marL="0" indent="0">
              <a:buNone/>
              <a:tabLst>
                <a:tab pos="88900" algn="l"/>
              </a:tabLst>
            </a:pPr>
            <a:endParaRPr lang="en-AU" sz="2000" dirty="0">
              <a:solidFill>
                <a:srgbClr val="707070"/>
              </a:solidFill>
            </a:endParaRPr>
          </a:p>
          <a:p>
            <a:pPr>
              <a:buNone/>
              <a:tabLst>
                <a:tab pos="87313" algn="l"/>
              </a:tabLst>
            </a:pPr>
            <a:r>
              <a:rPr lang="en-AU" sz="2000" b="1" dirty="0">
                <a:solidFill>
                  <a:srgbClr val="707070"/>
                </a:solidFill>
              </a:rPr>
              <a:t>	 OR</a:t>
            </a:r>
          </a:p>
          <a:p>
            <a:pPr marL="0" indent="0">
              <a:buNone/>
            </a:pPr>
            <a:endParaRPr lang="en-AU" sz="2000" dirty="0">
              <a:solidFill>
                <a:srgbClr val="707070"/>
              </a:solidFill>
            </a:endParaRPr>
          </a:p>
          <a:p>
            <a:pPr indent="0">
              <a:buNone/>
            </a:pPr>
            <a:endParaRPr lang="en-AU" sz="2000" dirty="0">
              <a:solidFill>
                <a:srgbClr val="707070"/>
              </a:solidFill>
              <a:latin typeface="Calibri" panose="020F0502020204030204" pitchFamily="34" charset="0"/>
              <a:cs typeface="Calibri" panose="020F0502020204030204" pitchFamily="34" charset="0"/>
            </a:endParaRPr>
          </a:p>
          <a:p>
            <a:pPr indent="0">
              <a:buNone/>
            </a:pPr>
            <a:r>
              <a:rPr lang="en-AU" sz="2000" dirty="0">
                <a:solidFill>
                  <a:srgbClr val="707070"/>
                </a:solidFill>
                <a:latin typeface="Calibri" panose="020F0502020204030204" pitchFamily="34" charset="0"/>
                <a:cs typeface="Calibri" panose="020F0502020204030204" pitchFamily="34" charset="0"/>
              </a:rPr>
              <a:t>Use the ROSI guide to obtain resources that can be adapted to local context  </a:t>
            </a:r>
          </a:p>
        </p:txBody>
      </p:sp>
      <p:sp>
        <p:nvSpPr>
          <p:cNvPr id="14" name="Slide Number Placeholder 13">
            <a:extLst>
              <a:ext uri="{FF2B5EF4-FFF2-40B4-BE49-F238E27FC236}">
                <a16:creationId xmlns:a16="http://schemas.microsoft.com/office/drawing/2014/main" id="{86EA67DB-877B-356F-5615-891E92B1BF8C}"/>
              </a:ext>
            </a:extLst>
          </p:cNvPr>
          <p:cNvSpPr>
            <a:spLocks noGrp="1"/>
          </p:cNvSpPr>
          <p:nvPr>
            <p:ph type="sldNum" sz="quarter" idx="12"/>
          </p:nvPr>
        </p:nvSpPr>
        <p:spPr/>
        <p:txBody>
          <a:bodyPr/>
          <a:lstStyle/>
          <a:p>
            <a:fld id="{3CA597B4-6E28-B647-A988-15A319BB1469}" type="slidenum">
              <a:rPr lang="en-US" smtClean="0"/>
              <a:t>19</a:t>
            </a:fld>
            <a:endParaRPr lang="en-US"/>
          </a:p>
        </p:txBody>
      </p:sp>
      <p:sp>
        <p:nvSpPr>
          <p:cNvPr id="2" name="Title 3">
            <a:extLst>
              <a:ext uri="{FF2B5EF4-FFF2-40B4-BE49-F238E27FC236}">
                <a16:creationId xmlns:a16="http://schemas.microsoft.com/office/drawing/2014/main" id="{4E90629F-C01C-B96B-E3CB-BFA5CF045A3D}"/>
              </a:ext>
            </a:extLst>
          </p:cNvPr>
          <p:cNvSpPr>
            <a:spLocks noGrp="1"/>
          </p:cNvSpPr>
          <p:nvPr>
            <p:ph type="title"/>
          </p:nvPr>
        </p:nvSpPr>
        <p:spPr>
          <a:xfrm>
            <a:off x="801182" y="538267"/>
            <a:ext cx="10515600" cy="759340"/>
          </a:xfrm>
        </p:spPr>
        <p:txBody>
          <a:bodyPr>
            <a:normAutofit/>
          </a:bodyPr>
          <a:lstStyle/>
          <a:p>
            <a:r>
              <a:rPr lang="en-AU" dirty="0"/>
              <a:t>Prescribing</a:t>
            </a:r>
            <a:endParaRPr lang="en-US" dirty="0"/>
          </a:p>
        </p:txBody>
      </p:sp>
    </p:spTree>
    <p:extLst>
      <p:ext uri="{BB962C8B-B14F-4D97-AF65-F5344CB8AC3E}">
        <p14:creationId xmlns:p14="http://schemas.microsoft.com/office/powerpoint/2010/main" val="351518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2B815-9334-427C-ECF2-733B8D0F5CE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8B9FAC9-D31B-3CF7-C58A-ED63CEC8FD1B}"/>
              </a:ext>
            </a:extLst>
          </p:cNvPr>
          <p:cNvSpPr txBox="1"/>
          <p:nvPr/>
        </p:nvSpPr>
        <p:spPr>
          <a:xfrm>
            <a:off x="851199" y="968875"/>
            <a:ext cx="7251056" cy="5016758"/>
          </a:xfrm>
          <a:prstGeom prst="rect">
            <a:avLst/>
          </a:prstGeom>
          <a:noFill/>
        </p:spPr>
        <p:txBody>
          <a:bodyPr wrap="square" rtlCol="0">
            <a:spAutoFit/>
          </a:bodyPr>
          <a:lstStyle/>
          <a:p>
            <a:r>
              <a:rPr lang="en-AU" sz="2000" dirty="0">
                <a:solidFill>
                  <a:schemeClr val="bg1"/>
                </a:solidFill>
                <a:latin typeface="+mn-lt"/>
              </a:rPr>
              <a:t>The intention of this PowerPoint template is to provide an outline for a presentation that introduces the importance of and reasons for c</a:t>
            </a:r>
            <a:r>
              <a:rPr lang="en-AU" sz="2000" dirty="0">
                <a:solidFill>
                  <a:schemeClr val="bg1"/>
                </a:solidFill>
              </a:rPr>
              <a:t>ommencing</a:t>
            </a:r>
            <a:r>
              <a:rPr lang="en-AU" sz="2000" dirty="0">
                <a:solidFill>
                  <a:schemeClr val="bg1"/>
                </a:solidFill>
                <a:latin typeface="+mn-lt"/>
              </a:rPr>
              <a:t> an opioid analgesic stewardship program. </a:t>
            </a:r>
            <a:br>
              <a:rPr lang="en-AU" sz="2000" dirty="0">
                <a:solidFill>
                  <a:schemeClr val="bg1"/>
                </a:solidFill>
                <a:latin typeface="+mn-lt"/>
              </a:rPr>
            </a:br>
            <a:br>
              <a:rPr lang="en-AU" sz="2000" dirty="0">
                <a:solidFill>
                  <a:schemeClr val="bg1"/>
                </a:solidFill>
                <a:latin typeface="+mn-lt"/>
              </a:rPr>
            </a:br>
            <a:r>
              <a:rPr lang="en-AU" sz="2000" dirty="0">
                <a:solidFill>
                  <a:schemeClr val="bg1"/>
                </a:solidFill>
                <a:latin typeface="+mn-lt"/>
              </a:rPr>
              <a:t>It is a guide only and should be adapted to fit the local context and audience.</a:t>
            </a:r>
          </a:p>
          <a:p>
            <a:endParaRPr lang="en-AU" sz="2000" dirty="0">
              <a:solidFill>
                <a:schemeClr val="bg1"/>
              </a:solidFill>
            </a:endParaRPr>
          </a:p>
          <a:p>
            <a:r>
              <a:rPr lang="en-AU" sz="2000" dirty="0">
                <a:solidFill>
                  <a:schemeClr val="bg1"/>
                </a:solidFill>
                <a:latin typeface="+mn-lt"/>
              </a:rPr>
              <a:t>The slides contain suggestions for </a:t>
            </a:r>
            <a:r>
              <a:rPr lang="en-AU" sz="2000" dirty="0">
                <a:solidFill>
                  <a:schemeClr val="bg1"/>
                </a:solidFill>
              </a:rPr>
              <a:t>initiating conversation &amp; </a:t>
            </a:r>
            <a:r>
              <a:rPr lang="en-AU" sz="2000" dirty="0">
                <a:solidFill>
                  <a:schemeClr val="bg1"/>
                </a:solidFill>
                <a:latin typeface="+mn-lt"/>
              </a:rPr>
              <a:t>wider discussion are easily modified if desired.</a:t>
            </a:r>
            <a:br>
              <a:rPr lang="en-AU" sz="2000" dirty="0">
                <a:solidFill>
                  <a:schemeClr val="bg1"/>
                </a:solidFill>
                <a:latin typeface="+mn-lt"/>
              </a:rPr>
            </a:br>
            <a:br>
              <a:rPr lang="en-AU" sz="2000" dirty="0">
                <a:solidFill>
                  <a:schemeClr val="bg1"/>
                </a:solidFill>
                <a:latin typeface="+mn-lt"/>
              </a:rPr>
            </a:br>
            <a:r>
              <a:rPr lang="en-AU" sz="2000" dirty="0">
                <a:solidFill>
                  <a:schemeClr val="bg1"/>
                </a:solidFill>
                <a:latin typeface="+mn-lt"/>
              </a:rPr>
              <a:t>Resources and tools contained in ROSI </a:t>
            </a:r>
            <a:r>
              <a:rPr lang="en-AU" sz="2000" dirty="0">
                <a:solidFill>
                  <a:schemeClr val="bg1"/>
                </a:solidFill>
              </a:rPr>
              <a:t>can</a:t>
            </a:r>
            <a:r>
              <a:rPr lang="en-AU" sz="2000" dirty="0">
                <a:solidFill>
                  <a:schemeClr val="bg1"/>
                </a:solidFill>
                <a:latin typeface="+mn-lt"/>
              </a:rPr>
              <a:t> be used to support the ideas contained within the presentation.</a:t>
            </a:r>
            <a:br>
              <a:rPr lang="en-AU" sz="2000" dirty="0">
                <a:solidFill>
                  <a:schemeClr val="bg1"/>
                </a:solidFill>
                <a:latin typeface="+mn-lt"/>
              </a:rPr>
            </a:br>
            <a:br>
              <a:rPr lang="en-AU" sz="2000" dirty="0">
                <a:solidFill>
                  <a:schemeClr val="bg1"/>
                </a:solidFill>
                <a:latin typeface="+mn-lt"/>
              </a:rPr>
            </a:br>
            <a:r>
              <a:rPr lang="en-AU" sz="2000" dirty="0">
                <a:solidFill>
                  <a:schemeClr val="bg1"/>
                </a:solidFill>
                <a:latin typeface="+mn-lt"/>
              </a:rPr>
              <a:t>Additional slides </a:t>
            </a:r>
            <a:r>
              <a:rPr lang="en-AU" sz="2000" dirty="0">
                <a:solidFill>
                  <a:schemeClr val="bg1"/>
                </a:solidFill>
              </a:rPr>
              <a:t>allow for inclusion of</a:t>
            </a:r>
            <a:r>
              <a:rPr lang="en-AU" sz="2000" dirty="0">
                <a:solidFill>
                  <a:schemeClr val="bg1"/>
                </a:solidFill>
                <a:latin typeface="+mn-lt"/>
              </a:rPr>
              <a:t> local data and prescribing rates have been provided to help ensure relevance and increased engagement of stakeholders. </a:t>
            </a:r>
            <a:endParaRPr lang="en-US" sz="2000" dirty="0">
              <a:solidFill>
                <a:schemeClr val="bg1"/>
              </a:solidFill>
            </a:endParaRPr>
          </a:p>
        </p:txBody>
      </p:sp>
    </p:spTree>
    <p:extLst>
      <p:ext uri="{BB962C8B-B14F-4D97-AF65-F5344CB8AC3E}">
        <p14:creationId xmlns:p14="http://schemas.microsoft.com/office/powerpoint/2010/main" val="2233095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F2A1B-86C4-8942-21B1-F718798FA6D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2D6997B-B425-54FB-B76F-D3B466A3A365}"/>
              </a:ext>
            </a:extLst>
          </p:cNvPr>
          <p:cNvSpPr>
            <a:spLocks noGrp="1"/>
          </p:cNvSpPr>
          <p:nvPr>
            <p:ph type="title"/>
          </p:nvPr>
        </p:nvSpPr>
        <p:spPr>
          <a:xfrm>
            <a:off x="822547" y="528261"/>
            <a:ext cx="9000281" cy="759340"/>
          </a:xfrm>
        </p:spPr>
        <p:txBody>
          <a:bodyPr>
            <a:normAutofit/>
          </a:bodyPr>
          <a:lstStyle/>
          <a:p>
            <a:r>
              <a:rPr lang="en-AU" sz="4400" dirty="0"/>
              <a:t>What's wrong with 1-2 days of MR</a:t>
            </a:r>
            <a:r>
              <a:rPr lang="en-AU" sz="3600" dirty="0"/>
              <a:t>?</a:t>
            </a:r>
            <a:endParaRPr lang="en-US" dirty="0"/>
          </a:p>
        </p:txBody>
      </p:sp>
      <p:sp>
        <p:nvSpPr>
          <p:cNvPr id="5" name="Content Placeholder 4">
            <a:extLst>
              <a:ext uri="{FF2B5EF4-FFF2-40B4-BE49-F238E27FC236}">
                <a16:creationId xmlns:a16="http://schemas.microsoft.com/office/drawing/2014/main" id="{EF2D207C-AC00-1BC4-6366-5D9C722BA469}"/>
              </a:ext>
            </a:extLst>
          </p:cNvPr>
          <p:cNvSpPr>
            <a:spLocks noGrp="1"/>
          </p:cNvSpPr>
          <p:nvPr>
            <p:ph idx="1"/>
          </p:nvPr>
        </p:nvSpPr>
        <p:spPr>
          <a:xfrm>
            <a:off x="822547" y="1633033"/>
            <a:ext cx="10515600" cy="1558373"/>
          </a:xfrm>
        </p:spPr>
        <p:txBody>
          <a:bodyPr/>
          <a:lstStyle/>
          <a:p>
            <a:pPr indent="0">
              <a:buNone/>
            </a:pPr>
            <a:r>
              <a:rPr lang="en-US" dirty="0">
                <a:solidFill>
                  <a:srgbClr val="707070"/>
                </a:solidFill>
                <a:latin typeface="Calibri" panose="020F0502020204030204" pitchFamily="34" charset="0"/>
                <a:cs typeface="Calibri" panose="020F0502020204030204" pitchFamily="34" charset="0"/>
              </a:rPr>
              <a:t>Multiple international bodies recommend against this practice  </a:t>
            </a:r>
          </a:p>
          <a:p>
            <a:pPr lvl="1">
              <a:buFont typeface="Wingdings" pitchFamily="2" charset="2"/>
              <a:buChar char="§"/>
            </a:pPr>
            <a:r>
              <a:rPr lang="en-US" sz="1600" b="0" dirty="0">
                <a:solidFill>
                  <a:srgbClr val="62A744"/>
                </a:solidFill>
              </a:rPr>
              <a:t>The Australian and New Zealand College of </a:t>
            </a:r>
            <a:r>
              <a:rPr lang="en-US" sz="1600" b="0" dirty="0" err="1">
                <a:solidFill>
                  <a:srgbClr val="62A744"/>
                </a:solidFill>
              </a:rPr>
              <a:t>Anaesthetists</a:t>
            </a:r>
            <a:r>
              <a:rPr lang="en-US" sz="1600" b="0" dirty="0">
                <a:solidFill>
                  <a:srgbClr val="62A744"/>
                </a:solidFill>
              </a:rPr>
              <a:t> and its Faculty of Pain Medicine</a:t>
            </a:r>
          </a:p>
          <a:p>
            <a:pPr lvl="1">
              <a:buFont typeface="Wingdings" pitchFamily="2" charset="2"/>
              <a:buChar char="§"/>
            </a:pPr>
            <a:r>
              <a:rPr lang="en-US" sz="1600" b="0" dirty="0">
                <a:solidFill>
                  <a:srgbClr val="62A744"/>
                </a:solidFill>
              </a:rPr>
              <a:t>UK Royal College of </a:t>
            </a:r>
            <a:r>
              <a:rPr lang="en-US" sz="1600" b="0" dirty="0" err="1">
                <a:solidFill>
                  <a:srgbClr val="62A744"/>
                </a:solidFill>
              </a:rPr>
              <a:t>Anaesthetists</a:t>
            </a:r>
            <a:r>
              <a:rPr lang="en-US" sz="1600" b="0" dirty="0">
                <a:solidFill>
                  <a:srgbClr val="62A744"/>
                </a:solidFill>
              </a:rPr>
              <a:t> and its Faculty of Pain Medicine</a:t>
            </a:r>
          </a:p>
          <a:p>
            <a:pPr lvl="1">
              <a:buFont typeface="Wingdings" pitchFamily="2" charset="2"/>
              <a:buChar char="§"/>
            </a:pPr>
            <a:r>
              <a:rPr lang="en-US" sz="1600" b="0" dirty="0">
                <a:solidFill>
                  <a:srgbClr val="62A744"/>
                </a:solidFill>
              </a:rPr>
              <a:t>United States Centers for Disease Control and Prevention</a:t>
            </a:r>
          </a:p>
          <a:p>
            <a:pPr lvl="1">
              <a:buFont typeface="Wingdings" pitchFamily="2" charset="2"/>
              <a:buChar char="§"/>
            </a:pPr>
            <a:r>
              <a:rPr lang="en-US" sz="1600" b="0" dirty="0">
                <a:solidFill>
                  <a:srgbClr val="62A744"/>
                </a:solidFill>
              </a:rPr>
              <a:t>American Pain Society</a:t>
            </a:r>
            <a:endParaRPr lang="en-US" sz="1600" dirty="0">
              <a:solidFill>
                <a:srgbClr val="62A744"/>
              </a:solidFill>
            </a:endParaRPr>
          </a:p>
          <a:p>
            <a:pPr lvl="1"/>
            <a:endParaRPr lang="en-US" sz="1600" dirty="0"/>
          </a:p>
        </p:txBody>
      </p:sp>
      <p:sp>
        <p:nvSpPr>
          <p:cNvPr id="10" name="TextBox 9">
            <a:extLst>
              <a:ext uri="{FF2B5EF4-FFF2-40B4-BE49-F238E27FC236}">
                <a16:creationId xmlns:a16="http://schemas.microsoft.com/office/drawing/2014/main" id="{5D984F49-E527-DB82-A50B-3529790CE1EA}"/>
              </a:ext>
            </a:extLst>
          </p:cNvPr>
          <p:cNvSpPr txBox="1"/>
          <p:nvPr/>
        </p:nvSpPr>
        <p:spPr>
          <a:xfrm>
            <a:off x="822547" y="3350326"/>
            <a:ext cx="9092584" cy="1862048"/>
          </a:xfrm>
          <a:prstGeom prst="rect">
            <a:avLst/>
          </a:prstGeom>
          <a:noFill/>
        </p:spPr>
        <p:txBody>
          <a:bodyPr wrap="square" rtlCol="0">
            <a:spAutoFit/>
          </a:bodyPr>
          <a:lstStyle/>
          <a:p>
            <a:pPr marL="285750" lvl="1" indent="-285750">
              <a:spcAft>
                <a:spcPts val="600"/>
              </a:spcAft>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MR opioids should not be initiated within the first 1-2 weeks of onset of acute pain. </a:t>
            </a:r>
          </a:p>
          <a:p>
            <a:pPr marL="285750" lvl="1" indent="-285750">
              <a:spcAft>
                <a:spcPts val="600"/>
              </a:spcAft>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MR opioids have an increased risk of adverse events in particular increased sedation score and OIVI.</a:t>
            </a:r>
          </a:p>
          <a:p>
            <a:pPr marL="285750" lvl="1" indent="-285750">
              <a:spcAft>
                <a:spcPts val="600"/>
              </a:spcAft>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MR opioids do not improve pain scores or functional ability. </a:t>
            </a:r>
          </a:p>
          <a:p>
            <a:pPr marL="285750" lvl="1" indent="-285750">
              <a:spcAft>
                <a:spcPts val="600"/>
              </a:spcAft>
              <a:buClr>
                <a:srgbClr val="62A744"/>
              </a:buClr>
              <a:buFont typeface="Wingdings" pitchFamily="2" charset="2"/>
              <a:buChar char="§"/>
            </a:pPr>
            <a:r>
              <a:rPr lang="en-AU" sz="2000" dirty="0">
                <a:solidFill>
                  <a:srgbClr val="707070"/>
                </a:solidFill>
                <a:latin typeface="Calibri" panose="020F0502020204030204" pitchFamily="34" charset="0"/>
                <a:cs typeface="Calibri" panose="020F0502020204030204" pitchFamily="34" charset="0"/>
              </a:rPr>
              <a:t>Initiation of an MR formulations is one of the main risk factors for PPOU. </a:t>
            </a:r>
          </a:p>
        </p:txBody>
      </p:sp>
      <p:sp>
        <p:nvSpPr>
          <p:cNvPr id="3" name="Slide Number Placeholder 2">
            <a:extLst>
              <a:ext uri="{FF2B5EF4-FFF2-40B4-BE49-F238E27FC236}">
                <a16:creationId xmlns:a16="http://schemas.microsoft.com/office/drawing/2014/main" id="{007243DC-58BB-094E-112C-BACAB011EE54}"/>
              </a:ext>
            </a:extLst>
          </p:cNvPr>
          <p:cNvSpPr>
            <a:spLocks noGrp="1"/>
          </p:cNvSpPr>
          <p:nvPr>
            <p:ph type="sldNum" sz="quarter" idx="12"/>
          </p:nvPr>
        </p:nvSpPr>
        <p:spPr/>
        <p:txBody>
          <a:bodyPr/>
          <a:lstStyle/>
          <a:p>
            <a:fld id="{3CA597B4-6E28-B647-A988-15A319BB1469}" type="slidenum">
              <a:rPr lang="en-US" smtClean="0"/>
              <a:t>20</a:t>
            </a:fld>
            <a:endParaRPr lang="en-US"/>
          </a:p>
        </p:txBody>
      </p:sp>
    </p:spTree>
    <p:extLst>
      <p:ext uri="{BB962C8B-B14F-4D97-AF65-F5344CB8AC3E}">
        <p14:creationId xmlns:p14="http://schemas.microsoft.com/office/powerpoint/2010/main" val="853140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26AE-6C47-6793-1C8E-16E98C01AC28}"/>
              </a:ext>
            </a:extLst>
          </p:cNvPr>
          <p:cNvSpPr>
            <a:spLocks noGrp="1"/>
          </p:cNvSpPr>
          <p:nvPr>
            <p:ph type="title"/>
          </p:nvPr>
        </p:nvSpPr>
        <p:spPr>
          <a:xfrm>
            <a:off x="826383" y="596211"/>
            <a:ext cx="10290534" cy="814318"/>
          </a:xfrm>
        </p:spPr>
        <p:txBody>
          <a:bodyPr/>
          <a:lstStyle/>
          <a:p>
            <a:r>
              <a:rPr lang="en-AU" dirty="0"/>
              <a:t>Collect Data and Audit </a:t>
            </a:r>
          </a:p>
        </p:txBody>
      </p:sp>
      <p:sp>
        <p:nvSpPr>
          <p:cNvPr id="4" name="Slide Number Placeholder 3">
            <a:extLst>
              <a:ext uri="{FF2B5EF4-FFF2-40B4-BE49-F238E27FC236}">
                <a16:creationId xmlns:a16="http://schemas.microsoft.com/office/drawing/2014/main" id="{8D866AE3-6768-1443-B708-51162127B7C7}"/>
              </a:ext>
            </a:extLst>
          </p:cNvPr>
          <p:cNvSpPr>
            <a:spLocks noGrp="1"/>
          </p:cNvSpPr>
          <p:nvPr>
            <p:ph type="sldNum" sz="quarter" idx="12"/>
          </p:nvPr>
        </p:nvSpPr>
        <p:spPr/>
        <p:txBody>
          <a:bodyPr/>
          <a:lstStyle/>
          <a:p>
            <a:fld id="{3CA597B4-6E28-B647-A988-15A319BB1469}" type="slidenum">
              <a:rPr lang="en-US" smtClean="0"/>
              <a:t>21</a:t>
            </a:fld>
            <a:endParaRPr lang="en-US"/>
          </a:p>
        </p:txBody>
      </p:sp>
      <p:pic>
        <p:nvPicPr>
          <p:cNvPr id="10" name="Picture 9" descr="A graph with blue lines and white text&#10;&#10;Description automatically generated">
            <a:extLst>
              <a:ext uri="{FF2B5EF4-FFF2-40B4-BE49-F238E27FC236}">
                <a16:creationId xmlns:a16="http://schemas.microsoft.com/office/drawing/2014/main" id="{7F65490C-A3FF-AE53-35DE-B7D86AE48814}"/>
              </a:ext>
            </a:extLst>
          </p:cNvPr>
          <p:cNvPicPr>
            <a:picLocks noChangeAspect="1"/>
          </p:cNvPicPr>
          <p:nvPr/>
        </p:nvPicPr>
        <p:blipFill rotWithShape="1">
          <a:blip r:embed="rId2"/>
          <a:srcRect t="10814" b="10814"/>
          <a:stretch/>
        </p:blipFill>
        <p:spPr>
          <a:xfrm>
            <a:off x="5967756" y="1877900"/>
            <a:ext cx="5302914" cy="2775834"/>
          </a:xfrm>
          <a:prstGeom prst="rect">
            <a:avLst/>
          </a:prstGeom>
          <a:ln>
            <a:noFill/>
          </a:ln>
          <a:effectLst>
            <a:outerShdw blurRad="50800" dist="25400" dir="2700000" algn="tl" rotWithShape="0">
              <a:srgbClr val="333333">
                <a:alpha val="85000"/>
              </a:srgbClr>
            </a:outerShdw>
          </a:effectLst>
        </p:spPr>
      </p:pic>
      <p:pic>
        <p:nvPicPr>
          <p:cNvPr id="6" name="Picture 5" descr="A screenshot of a medical report&#10;&#10;Description automatically generated">
            <a:extLst>
              <a:ext uri="{FF2B5EF4-FFF2-40B4-BE49-F238E27FC236}">
                <a16:creationId xmlns:a16="http://schemas.microsoft.com/office/drawing/2014/main" id="{DF83C4E2-AC42-97E2-9F12-B9DBC4FE632B}"/>
              </a:ext>
            </a:extLst>
          </p:cNvPr>
          <p:cNvPicPr>
            <a:picLocks noChangeAspect="1"/>
          </p:cNvPicPr>
          <p:nvPr/>
        </p:nvPicPr>
        <p:blipFill>
          <a:blip r:embed="rId3"/>
          <a:stretch>
            <a:fillRect/>
          </a:stretch>
        </p:blipFill>
        <p:spPr>
          <a:xfrm>
            <a:off x="933829" y="1877900"/>
            <a:ext cx="4808383" cy="2775834"/>
          </a:xfrm>
          <a:prstGeom prst="rect">
            <a:avLst/>
          </a:prstGeom>
          <a:ln>
            <a:noFill/>
          </a:ln>
          <a:effectLst>
            <a:outerShdw blurRad="50800" dist="25400" dir="2700000" algn="tl" rotWithShape="0">
              <a:srgbClr val="333333">
                <a:alpha val="85000"/>
              </a:srgbClr>
            </a:outerShdw>
          </a:effectLst>
        </p:spPr>
      </p:pic>
    </p:spTree>
    <p:extLst>
      <p:ext uri="{BB962C8B-B14F-4D97-AF65-F5344CB8AC3E}">
        <p14:creationId xmlns:p14="http://schemas.microsoft.com/office/powerpoint/2010/main" val="3564446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4FAD-57E0-851E-BAC7-795DD0DE7630}"/>
              </a:ext>
            </a:extLst>
          </p:cNvPr>
          <p:cNvSpPr>
            <a:spLocks noGrp="1"/>
          </p:cNvSpPr>
          <p:nvPr>
            <p:ph type="ctrTitle"/>
          </p:nvPr>
        </p:nvSpPr>
        <p:spPr>
          <a:xfrm>
            <a:off x="1319367" y="2591611"/>
            <a:ext cx="8254940" cy="1942316"/>
          </a:xfrm>
        </p:spPr>
        <p:txBody>
          <a:bodyPr>
            <a:normAutofit fontScale="90000"/>
          </a:bodyPr>
          <a:lstStyle/>
          <a:p>
            <a:pPr>
              <a:lnSpc>
                <a:spcPct val="100000"/>
              </a:lnSpc>
            </a:pPr>
            <a:r>
              <a:rPr lang="en-AU" dirty="0"/>
              <a:t>Translating evidence into practice</a:t>
            </a:r>
            <a:br>
              <a:rPr lang="en-AU" dirty="0"/>
            </a:br>
            <a:r>
              <a:rPr lang="en-AU" dirty="0"/>
              <a:t>What does our facility need to change? </a:t>
            </a:r>
          </a:p>
        </p:txBody>
      </p:sp>
    </p:spTree>
    <p:extLst>
      <p:ext uri="{BB962C8B-B14F-4D97-AF65-F5344CB8AC3E}">
        <p14:creationId xmlns:p14="http://schemas.microsoft.com/office/powerpoint/2010/main" val="4037899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65614-D3EF-CF07-8A8A-C93FE64D77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87571A-6CDC-EA5E-6BBF-B93FAB02E4D9}"/>
              </a:ext>
            </a:extLst>
          </p:cNvPr>
          <p:cNvSpPr>
            <a:spLocks noGrp="1"/>
          </p:cNvSpPr>
          <p:nvPr>
            <p:ph type="title"/>
          </p:nvPr>
        </p:nvSpPr>
        <p:spPr>
          <a:xfrm>
            <a:off x="797043" y="601083"/>
            <a:ext cx="10329653" cy="814318"/>
          </a:xfrm>
        </p:spPr>
        <p:txBody>
          <a:bodyPr/>
          <a:lstStyle/>
          <a:p>
            <a:r>
              <a:rPr lang="en-AU" dirty="0"/>
              <a:t>Local Prescribing Habits</a:t>
            </a:r>
            <a:endParaRPr lang="en-US" dirty="0"/>
          </a:p>
        </p:txBody>
      </p:sp>
      <p:sp>
        <p:nvSpPr>
          <p:cNvPr id="8" name="Slide Number Placeholder 7">
            <a:extLst>
              <a:ext uri="{FF2B5EF4-FFF2-40B4-BE49-F238E27FC236}">
                <a16:creationId xmlns:a16="http://schemas.microsoft.com/office/drawing/2014/main" id="{E9E0F576-3BF9-8078-E542-2484CA1D3D2D}"/>
              </a:ext>
            </a:extLst>
          </p:cNvPr>
          <p:cNvSpPr>
            <a:spLocks noGrp="1"/>
          </p:cNvSpPr>
          <p:nvPr>
            <p:ph type="sldNum" sz="quarter" idx="12"/>
          </p:nvPr>
        </p:nvSpPr>
        <p:spPr/>
        <p:txBody>
          <a:bodyPr/>
          <a:lstStyle/>
          <a:p>
            <a:fld id="{3CA597B4-6E28-B647-A988-15A319BB1469}" type="slidenum">
              <a:rPr lang="en-US" smtClean="0"/>
              <a:t>23</a:t>
            </a:fld>
            <a:endParaRPr lang="en-US"/>
          </a:p>
        </p:txBody>
      </p:sp>
      <p:sp>
        <p:nvSpPr>
          <p:cNvPr id="5" name="TextBox 4">
            <a:extLst>
              <a:ext uri="{FF2B5EF4-FFF2-40B4-BE49-F238E27FC236}">
                <a16:creationId xmlns:a16="http://schemas.microsoft.com/office/drawing/2014/main" id="{6441D432-5534-67CB-2AC5-1663E286DECA}"/>
              </a:ext>
            </a:extLst>
          </p:cNvPr>
          <p:cNvSpPr txBox="1"/>
          <p:nvPr/>
        </p:nvSpPr>
        <p:spPr>
          <a:xfrm>
            <a:off x="836163" y="2264408"/>
            <a:ext cx="6420359" cy="1015663"/>
          </a:xfrm>
          <a:prstGeom prst="rect">
            <a:avLst/>
          </a:prstGeom>
          <a:noFill/>
        </p:spPr>
        <p:txBody>
          <a:bodyPr wrap="square" rtlCol="0">
            <a:spAutoFit/>
          </a:bodyPr>
          <a:lstStyle/>
          <a:p>
            <a:r>
              <a:rPr lang="en-AU" sz="2000" dirty="0">
                <a:solidFill>
                  <a:srgbClr val="707070"/>
                </a:solidFill>
                <a:latin typeface="Calibri" panose="020F0502020204030204" pitchFamily="34" charset="0"/>
                <a:cs typeface="Calibri" panose="020F0502020204030204" pitchFamily="34" charset="0"/>
              </a:rPr>
              <a:t>Insert local data and graphs here</a:t>
            </a:r>
          </a:p>
          <a:p>
            <a:endParaRPr lang="en-AU" sz="2000" dirty="0">
              <a:solidFill>
                <a:srgbClr val="707070"/>
              </a:solidFill>
              <a:latin typeface="Calibri" panose="020F0502020204030204" pitchFamily="34" charset="0"/>
              <a:cs typeface="Calibri" panose="020F0502020204030204" pitchFamily="34" charset="0"/>
            </a:endParaRPr>
          </a:p>
          <a:p>
            <a:pPr indent="0">
              <a:buNone/>
            </a:pPr>
            <a:r>
              <a:rPr lang="en-AU" sz="2000" dirty="0">
                <a:solidFill>
                  <a:srgbClr val="707070"/>
                </a:solidFill>
                <a:latin typeface="Calibri" panose="020F0502020204030204" pitchFamily="34" charset="0"/>
                <a:cs typeface="Calibri" panose="020F0502020204030204" pitchFamily="34" charset="0"/>
              </a:rPr>
              <a:t>Use the ROSI guide to assist with data collection </a:t>
            </a:r>
          </a:p>
        </p:txBody>
      </p:sp>
      <p:sp>
        <p:nvSpPr>
          <p:cNvPr id="7" name="Rectangle 6">
            <a:extLst>
              <a:ext uri="{FF2B5EF4-FFF2-40B4-BE49-F238E27FC236}">
                <a16:creationId xmlns:a16="http://schemas.microsoft.com/office/drawing/2014/main" id="{D6C1FC6A-62A4-DBDF-1567-0CD43F7BC4F9}"/>
              </a:ext>
            </a:extLst>
          </p:cNvPr>
          <p:cNvSpPr/>
          <p:nvPr/>
        </p:nvSpPr>
        <p:spPr>
          <a:xfrm>
            <a:off x="7690234" y="565356"/>
            <a:ext cx="3891884" cy="474894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EEBD406-E389-FFCF-B663-D12DC9EB7251}"/>
              </a:ext>
            </a:extLst>
          </p:cNvPr>
          <p:cNvSpPr txBox="1"/>
          <p:nvPr/>
        </p:nvSpPr>
        <p:spPr>
          <a:xfrm>
            <a:off x="8768509" y="2640092"/>
            <a:ext cx="1804616" cy="461665"/>
          </a:xfrm>
          <a:prstGeom prst="rect">
            <a:avLst/>
          </a:prstGeom>
          <a:noFill/>
        </p:spPr>
        <p:txBody>
          <a:bodyPr wrap="square" rtlCol="0">
            <a:spAutoFit/>
          </a:bodyPr>
          <a:lstStyle/>
          <a:p>
            <a:pPr algn="ctr"/>
            <a:r>
              <a:rPr lang="en-US" sz="2400" dirty="0">
                <a:solidFill>
                  <a:schemeClr val="tx1">
                    <a:lumMod val="65000"/>
                    <a:lumOff val="35000"/>
                  </a:schemeClr>
                </a:solidFill>
              </a:rPr>
              <a:t>Image</a:t>
            </a:r>
          </a:p>
        </p:txBody>
      </p:sp>
    </p:spTree>
    <p:extLst>
      <p:ext uri="{BB962C8B-B14F-4D97-AF65-F5344CB8AC3E}">
        <p14:creationId xmlns:p14="http://schemas.microsoft.com/office/powerpoint/2010/main" val="1569364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60D09-2C65-5B67-B74F-A63F378D04A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7718933-2FB4-183F-0167-3CE7357541E4}"/>
              </a:ext>
            </a:extLst>
          </p:cNvPr>
          <p:cNvSpPr>
            <a:spLocks noGrp="1"/>
          </p:cNvSpPr>
          <p:nvPr>
            <p:ph type="title"/>
          </p:nvPr>
        </p:nvSpPr>
        <p:spPr>
          <a:xfrm>
            <a:off x="821493" y="630784"/>
            <a:ext cx="6243430" cy="1354487"/>
          </a:xfrm>
        </p:spPr>
        <p:txBody>
          <a:bodyPr>
            <a:normAutofit/>
          </a:bodyPr>
          <a:lstStyle/>
          <a:p>
            <a:r>
              <a:rPr lang="en-AU" sz="4400" dirty="0"/>
              <a:t>Hospital acquired complication (HAC) rates  </a:t>
            </a:r>
            <a:endParaRPr lang="en-US" dirty="0"/>
          </a:p>
        </p:txBody>
      </p:sp>
      <p:sp>
        <p:nvSpPr>
          <p:cNvPr id="7" name="Slide Number Placeholder 6">
            <a:extLst>
              <a:ext uri="{FF2B5EF4-FFF2-40B4-BE49-F238E27FC236}">
                <a16:creationId xmlns:a16="http://schemas.microsoft.com/office/drawing/2014/main" id="{14727C9C-089E-EE83-590A-DEC8EE4522DD}"/>
              </a:ext>
            </a:extLst>
          </p:cNvPr>
          <p:cNvSpPr>
            <a:spLocks noGrp="1"/>
          </p:cNvSpPr>
          <p:nvPr>
            <p:ph type="sldNum" sz="quarter" idx="12"/>
          </p:nvPr>
        </p:nvSpPr>
        <p:spPr/>
        <p:txBody>
          <a:bodyPr/>
          <a:lstStyle/>
          <a:p>
            <a:fld id="{3CA597B4-6E28-B647-A988-15A319BB1469}" type="slidenum">
              <a:rPr lang="en-US" smtClean="0"/>
              <a:t>24</a:t>
            </a:fld>
            <a:endParaRPr lang="en-US"/>
          </a:p>
        </p:txBody>
      </p:sp>
      <p:sp>
        <p:nvSpPr>
          <p:cNvPr id="10" name="TextBox 9">
            <a:extLst>
              <a:ext uri="{FF2B5EF4-FFF2-40B4-BE49-F238E27FC236}">
                <a16:creationId xmlns:a16="http://schemas.microsoft.com/office/drawing/2014/main" id="{1C345930-A483-7B72-DEFA-00CFE48E7E30}"/>
              </a:ext>
            </a:extLst>
          </p:cNvPr>
          <p:cNvSpPr txBox="1"/>
          <p:nvPr/>
        </p:nvSpPr>
        <p:spPr>
          <a:xfrm>
            <a:off x="821493" y="3101757"/>
            <a:ext cx="6526608" cy="923330"/>
          </a:xfrm>
          <a:prstGeom prst="rect">
            <a:avLst/>
          </a:prstGeom>
          <a:noFill/>
        </p:spPr>
        <p:txBody>
          <a:bodyPr wrap="square" rtlCol="0">
            <a:spAutoFit/>
          </a:bodyPr>
          <a:lstStyle/>
          <a:p>
            <a:r>
              <a:rPr lang="en-AU" dirty="0">
                <a:solidFill>
                  <a:srgbClr val="707070"/>
                </a:solidFill>
              </a:rPr>
              <a:t>Insert local data and graphs here</a:t>
            </a:r>
          </a:p>
          <a:p>
            <a:endParaRPr lang="en-AU" dirty="0">
              <a:solidFill>
                <a:srgbClr val="707070"/>
              </a:solidFill>
            </a:endParaRPr>
          </a:p>
          <a:p>
            <a:pPr marL="0" indent="0">
              <a:buNone/>
            </a:pPr>
            <a:r>
              <a:rPr lang="en-AU" dirty="0">
                <a:solidFill>
                  <a:srgbClr val="707070"/>
                </a:solidFill>
              </a:rPr>
              <a:t>Use the ROSI guide to assist with data collection </a:t>
            </a:r>
          </a:p>
        </p:txBody>
      </p:sp>
      <p:sp>
        <p:nvSpPr>
          <p:cNvPr id="5" name="Rectangle 4">
            <a:extLst>
              <a:ext uri="{FF2B5EF4-FFF2-40B4-BE49-F238E27FC236}">
                <a16:creationId xmlns:a16="http://schemas.microsoft.com/office/drawing/2014/main" id="{AAAB0478-2178-F724-974A-E3391F316EC6}"/>
              </a:ext>
            </a:extLst>
          </p:cNvPr>
          <p:cNvSpPr/>
          <p:nvPr/>
        </p:nvSpPr>
        <p:spPr>
          <a:xfrm>
            <a:off x="7690234" y="565356"/>
            <a:ext cx="3891884" cy="474894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DB8C8EC-20F1-F1AB-025F-A96EEDCFE6EA}"/>
              </a:ext>
            </a:extLst>
          </p:cNvPr>
          <p:cNvSpPr txBox="1"/>
          <p:nvPr/>
        </p:nvSpPr>
        <p:spPr>
          <a:xfrm>
            <a:off x="8768509" y="2640092"/>
            <a:ext cx="1804616" cy="461665"/>
          </a:xfrm>
          <a:prstGeom prst="rect">
            <a:avLst/>
          </a:prstGeom>
          <a:noFill/>
        </p:spPr>
        <p:txBody>
          <a:bodyPr wrap="square" rtlCol="0">
            <a:spAutoFit/>
          </a:bodyPr>
          <a:lstStyle/>
          <a:p>
            <a:pPr algn="ctr"/>
            <a:r>
              <a:rPr lang="en-US" sz="2400" dirty="0">
                <a:solidFill>
                  <a:schemeClr val="tx1">
                    <a:lumMod val="65000"/>
                    <a:lumOff val="35000"/>
                  </a:schemeClr>
                </a:solidFill>
              </a:rPr>
              <a:t>Image</a:t>
            </a:r>
          </a:p>
        </p:txBody>
      </p:sp>
    </p:spTree>
    <p:extLst>
      <p:ext uri="{BB962C8B-B14F-4D97-AF65-F5344CB8AC3E}">
        <p14:creationId xmlns:p14="http://schemas.microsoft.com/office/powerpoint/2010/main" val="744183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1BAA-8040-355C-181F-465149F6AB4D}"/>
              </a:ext>
            </a:extLst>
          </p:cNvPr>
          <p:cNvSpPr>
            <a:spLocks noGrp="1"/>
          </p:cNvSpPr>
          <p:nvPr>
            <p:ph type="ctrTitle"/>
          </p:nvPr>
        </p:nvSpPr>
        <p:spPr>
          <a:xfrm>
            <a:off x="1308608" y="2591921"/>
            <a:ext cx="8483153" cy="2215097"/>
          </a:xfrm>
        </p:spPr>
        <p:txBody>
          <a:bodyPr>
            <a:noAutofit/>
          </a:bodyPr>
          <a:lstStyle/>
          <a:p>
            <a:r>
              <a:rPr lang="en-AU" sz="4000" dirty="0"/>
              <a:t>Use this slide to include any other  information particular to your facility that may assist with engagement of stakeholders</a:t>
            </a:r>
          </a:p>
        </p:txBody>
      </p:sp>
    </p:spTree>
    <p:extLst>
      <p:ext uri="{BB962C8B-B14F-4D97-AF65-F5344CB8AC3E}">
        <p14:creationId xmlns:p14="http://schemas.microsoft.com/office/powerpoint/2010/main" val="3988784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0B70-9686-3D46-CC9B-E6F654DF1A81}"/>
              </a:ext>
            </a:extLst>
          </p:cNvPr>
          <p:cNvSpPr>
            <a:spLocks noGrp="1"/>
          </p:cNvSpPr>
          <p:nvPr>
            <p:ph type="title"/>
          </p:nvPr>
        </p:nvSpPr>
        <p:spPr>
          <a:xfrm>
            <a:off x="838200" y="136525"/>
            <a:ext cx="10515600" cy="779463"/>
          </a:xfrm>
        </p:spPr>
        <p:txBody>
          <a:bodyPr>
            <a:normAutofit/>
          </a:bodyPr>
          <a:lstStyle/>
          <a:p>
            <a:r>
              <a:rPr lang="en-AU" sz="2000" dirty="0">
                <a:solidFill>
                  <a:schemeClr val="tx1"/>
                </a:solidFill>
              </a:rPr>
              <a:t>References: </a:t>
            </a:r>
            <a:endParaRPr lang="en-US" sz="2000" dirty="0">
              <a:solidFill>
                <a:schemeClr val="tx1"/>
              </a:solidFill>
            </a:endParaRPr>
          </a:p>
        </p:txBody>
      </p:sp>
      <p:sp>
        <p:nvSpPr>
          <p:cNvPr id="6" name="Slide Number Placeholder 5">
            <a:extLst>
              <a:ext uri="{FF2B5EF4-FFF2-40B4-BE49-F238E27FC236}">
                <a16:creationId xmlns:a16="http://schemas.microsoft.com/office/drawing/2014/main" id="{4E34D719-8911-A6B5-26CD-1823E8BF9700}"/>
              </a:ext>
            </a:extLst>
          </p:cNvPr>
          <p:cNvSpPr>
            <a:spLocks noGrp="1"/>
          </p:cNvSpPr>
          <p:nvPr>
            <p:ph type="sldNum" sz="quarter" idx="12"/>
          </p:nvPr>
        </p:nvSpPr>
        <p:spPr/>
        <p:txBody>
          <a:bodyPr/>
          <a:lstStyle/>
          <a:p>
            <a:fld id="{3CA597B4-6E28-B647-A988-15A319BB1469}" type="slidenum">
              <a:rPr lang="en-US" smtClean="0"/>
              <a:t>26</a:t>
            </a:fld>
            <a:endParaRPr lang="en-US"/>
          </a:p>
        </p:txBody>
      </p:sp>
      <p:sp>
        <p:nvSpPr>
          <p:cNvPr id="3" name="Content Placeholder 2">
            <a:extLst>
              <a:ext uri="{FF2B5EF4-FFF2-40B4-BE49-F238E27FC236}">
                <a16:creationId xmlns:a16="http://schemas.microsoft.com/office/drawing/2014/main" id="{F7AF6925-4F78-C4E5-B50B-8AF7595326D9}"/>
              </a:ext>
            </a:extLst>
          </p:cNvPr>
          <p:cNvSpPr>
            <a:spLocks noGrp="1"/>
          </p:cNvSpPr>
          <p:nvPr>
            <p:ph idx="4294967295"/>
          </p:nvPr>
        </p:nvSpPr>
        <p:spPr>
          <a:xfrm>
            <a:off x="838200" y="915987"/>
            <a:ext cx="10515600" cy="4612119"/>
          </a:xfrm>
        </p:spPr>
        <p:txBody>
          <a:bodyPr>
            <a:noAutofit/>
          </a:bodyPr>
          <a:lstStyle/>
          <a:p>
            <a:pPr marL="228600" indent="-228600">
              <a:buFont typeface="+mj-lt"/>
              <a:buAutoNum type="arabicPeriod"/>
            </a:pPr>
            <a:r>
              <a:rPr lang="en-GB" sz="1000" b="0" dirty="0">
                <a:solidFill>
                  <a:schemeClr val="tx1"/>
                </a:solidFill>
              </a:rPr>
              <a:t> </a:t>
            </a:r>
            <a:r>
              <a:rPr lang="en-GB" sz="1000" b="0" dirty="0">
                <a:solidFill>
                  <a:srgbClr val="62A744"/>
                </a:solidFill>
                <a:hlinkClick r:id="rId3">
                  <a:extLst>
                    <a:ext uri="{A12FA001-AC4F-418D-AE19-62706E023703}">
                      <ahyp:hlinkClr xmlns:ahyp="http://schemas.microsoft.com/office/drawing/2018/hyperlinkcolor" val="tx"/>
                    </a:ext>
                  </a:extLst>
                </a:hlinkClick>
              </a:rPr>
              <a:t>Atlas 2015 - 5. Opioid medicines | Australian Commission on Safety and Quality in Health Care</a:t>
            </a:r>
            <a:endParaRPr lang="en-GB" sz="1000" b="0" dirty="0">
              <a:solidFill>
                <a:srgbClr val="62A744"/>
              </a:solidFill>
            </a:endParaRPr>
          </a:p>
          <a:p>
            <a:pPr marL="228600" indent="-228600">
              <a:buFont typeface="+mj-lt"/>
              <a:buAutoNum type="arabicPeriod"/>
            </a:pPr>
            <a:r>
              <a:rPr lang="en-GB" sz="1000" b="0" dirty="0">
                <a:solidFill>
                  <a:schemeClr val="tx1"/>
                </a:solidFill>
              </a:rPr>
              <a:t> </a:t>
            </a:r>
            <a:r>
              <a:rPr lang="en-GB" sz="1000" b="0" dirty="0">
                <a:solidFill>
                  <a:srgbClr val="62A744"/>
                </a:solidFill>
                <a:hlinkClick r:id="rId4">
                  <a:extLst>
                    <a:ext uri="{A12FA001-AC4F-418D-AE19-62706E023703}">
                      <ahyp:hlinkClr xmlns:ahyp="http://schemas.microsoft.com/office/drawing/2018/hyperlinkcolor" val="tx"/>
                    </a:ext>
                  </a:extLst>
                </a:hlinkClick>
              </a:rPr>
              <a:t>Opioid medicines dispensing, all ages | Australian Commission on Safety and Quality in Health Care</a:t>
            </a:r>
            <a:endParaRPr lang="en-GB" sz="1000" b="0" dirty="0">
              <a:solidFill>
                <a:srgbClr val="62A744"/>
              </a:solidFill>
            </a:endParaRPr>
          </a:p>
          <a:p>
            <a:pPr marL="228600" indent="-228600">
              <a:buFont typeface="+mj-lt"/>
              <a:buAutoNum type="arabicPeriod"/>
            </a:pPr>
            <a:r>
              <a:rPr lang="en-GB" sz="1000" b="0" dirty="0" err="1">
                <a:solidFill>
                  <a:schemeClr val="tx1"/>
                </a:solidFill>
              </a:rPr>
              <a:t>Penington</a:t>
            </a:r>
            <a:r>
              <a:rPr lang="en-GB" sz="1000" b="0" dirty="0">
                <a:solidFill>
                  <a:schemeClr val="tx1"/>
                </a:solidFill>
              </a:rPr>
              <a:t> Institute (2023). Australia’s Annual Overdose Report 2023. Melbourne: </a:t>
            </a:r>
            <a:r>
              <a:rPr lang="en-GB" sz="1000" b="0" dirty="0" err="1">
                <a:solidFill>
                  <a:schemeClr val="tx1"/>
                </a:solidFill>
              </a:rPr>
              <a:t>Penington</a:t>
            </a:r>
            <a:r>
              <a:rPr lang="en-GB" sz="1000" b="0" dirty="0">
                <a:solidFill>
                  <a:schemeClr val="tx1"/>
                </a:solidFill>
              </a:rPr>
              <a:t> Institute.  </a:t>
            </a:r>
          </a:p>
          <a:p>
            <a:pPr marL="228600" indent="-228600">
              <a:buFont typeface="+mj-lt"/>
              <a:buAutoNum type="arabicPeriod"/>
            </a:pPr>
            <a:r>
              <a:rPr lang="en-AU" sz="1000" b="0" dirty="0">
                <a:solidFill>
                  <a:schemeClr val="tx1"/>
                </a:solidFill>
              </a:rPr>
              <a:t>Levy, N., Quinlan, J., El‐</a:t>
            </a:r>
            <a:r>
              <a:rPr lang="en-AU" sz="1000" b="0" dirty="0" err="1">
                <a:solidFill>
                  <a:schemeClr val="tx1"/>
                </a:solidFill>
              </a:rPr>
              <a:t>Boghdadly</a:t>
            </a:r>
            <a:r>
              <a:rPr lang="en-AU" sz="1000" b="0" dirty="0">
                <a:solidFill>
                  <a:schemeClr val="tx1"/>
                </a:solidFill>
              </a:rPr>
              <a:t>, K., Fawcett, W. J., Agarwal, V., Bastable, R. B., ... &amp; Macintyre, P. E. (2021). An international multidisciplinary consensus statement on the prevention of opioid‐related harm in adult surgical patients. Anaesthesia, 76(4), 520-536.</a:t>
            </a:r>
          </a:p>
          <a:p>
            <a:pPr marL="228600" indent="-228600">
              <a:buFont typeface="+mj-lt"/>
              <a:buAutoNum type="arabicPeriod"/>
            </a:pPr>
            <a:r>
              <a:rPr lang="en-GB" sz="1000" b="0" dirty="0">
                <a:solidFill>
                  <a:schemeClr val="tx1"/>
                </a:solidFill>
              </a:rPr>
              <a:t>Stark, N., Kerr, S., &amp; Stevens, J. (2017). Prevalence and predictors of persistent post-surgical opioid use: a prospective observational cohort study. Anaesthesia and intensive care, 45(6), 700-706.</a:t>
            </a:r>
          </a:p>
          <a:p>
            <a:pPr marL="228600" indent="-228600">
              <a:buFont typeface="+mj-lt"/>
              <a:buAutoNum type="arabicPeriod"/>
            </a:pPr>
            <a:r>
              <a:rPr lang="en-GB" sz="1000" b="0" dirty="0">
                <a:solidFill>
                  <a:schemeClr val="tx1"/>
                </a:solidFill>
              </a:rPr>
              <a:t>Liu S, Stevens JA, Collins AE, et al. Prevalence and predictors of long-term opioid use following orthopaedic surgery in an Australian setting: A multicentre, prospective cohort study. Anaesthesia and Intensive Care. 2023;51(5):321-330. doi:</a:t>
            </a:r>
            <a:r>
              <a:rPr lang="en-GB" sz="1000" b="0" dirty="0">
                <a:solidFill>
                  <a:srgbClr val="62A744"/>
                </a:solidFill>
                <a:hlinkClick r:id="rId5">
                  <a:extLst>
                    <a:ext uri="{A12FA001-AC4F-418D-AE19-62706E023703}">
                      <ahyp:hlinkClr xmlns:ahyp="http://schemas.microsoft.com/office/drawing/2018/hyperlinkcolor" val="tx"/>
                    </a:ext>
                  </a:extLst>
                </a:hlinkClick>
              </a:rPr>
              <a:t>10.1177/0310057X231172790</a:t>
            </a:r>
            <a:endParaRPr lang="en-GB" sz="1000" b="0" dirty="0">
              <a:solidFill>
                <a:srgbClr val="62A744"/>
              </a:solidFill>
            </a:endParaRPr>
          </a:p>
          <a:p>
            <a:pPr marL="228600" indent="-228600">
              <a:buFont typeface="+mj-lt"/>
              <a:buAutoNum type="arabicPeriod"/>
            </a:pPr>
            <a:r>
              <a:rPr lang="en-AU" sz="1000" b="0" dirty="0">
                <a:solidFill>
                  <a:schemeClr val="tx1"/>
                </a:solidFill>
              </a:rPr>
              <a:t>Lam, T., Xia, T., Biggs, N., Treloar, M., Cheng, O., </a:t>
            </a:r>
            <a:r>
              <a:rPr lang="en-AU" sz="1000" b="0" dirty="0" err="1">
                <a:solidFill>
                  <a:schemeClr val="tx1"/>
                </a:solidFill>
              </a:rPr>
              <a:t>Kabu</a:t>
            </a:r>
            <a:r>
              <a:rPr lang="en-AU" sz="1000" b="0" dirty="0">
                <a:solidFill>
                  <a:schemeClr val="tx1"/>
                </a:solidFill>
              </a:rPr>
              <a:t>, K., ... &amp; Nielsen, S. (2023). Effect of discharge opioid on persistent postoperative opioid use: a retrospective cohort study comparing </a:t>
            </a:r>
            <a:r>
              <a:rPr lang="en-AU" sz="1000" b="0" dirty="0" err="1">
                <a:solidFill>
                  <a:schemeClr val="tx1"/>
                </a:solidFill>
              </a:rPr>
              <a:t>tapentadol</a:t>
            </a:r>
            <a:r>
              <a:rPr lang="en-AU" sz="1000" b="0" dirty="0">
                <a:solidFill>
                  <a:schemeClr val="tx1"/>
                </a:solidFill>
              </a:rPr>
              <a:t> with oxycodone. Anaesthesia, 78(4), 420-431.</a:t>
            </a:r>
            <a:endParaRPr lang="en-AU" sz="1000" dirty="0">
              <a:solidFill>
                <a:schemeClr val="tx1"/>
              </a:solidFill>
            </a:endParaRPr>
          </a:p>
          <a:p>
            <a:pPr marL="228600" indent="-228600">
              <a:buFont typeface="+mj-lt"/>
              <a:buAutoNum type="arabicPeriod"/>
            </a:pPr>
            <a:r>
              <a:rPr lang="en-AU" sz="1000" b="0" dirty="0">
                <a:solidFill>
                  <a:schemeClr val="tx1"/>
                </a:solidFill>
              </a:rPr>
              <a:t>Shrestha S, Khatiwada AP, Sapkota B, Sapkota S, Poudel P, Kc B, Teoh SL, </a:t>
            </a:r>
            <a:r>
              <a:rPr lang="en-AU" sz="1000" b="0" dirty="0" err="1">
                <a:solidFill>
                  <a:schemeClr val="tx1"/>
                </a:solidFill>
              </a:rPr>
              <a:t>Blebil</a:t>
            </a:r>
            <a:r>
              <a:rPr lang="en-AU" sz="1000" b="0" dirty="0">
                <a:solidFill>
                  <a:schemeClr val="tx1"/>
                </a:solidFill>
              </a:rPr>
              <a:t> AQ, </a:t>
            </a:r>
            <a:r>
              <a:rPr lang="en-AU" sz="1000" b="0" dirty="0" err="1">
                <a:solidFill>
                  <a:schemeClr val="tx1"/>
                </a:solidFill>
              </a:rPr>
              <a:t>Paudyal</a:t>
            </a:r>
            <a:r>
              <a:rPr lang="en-AU" sz="1000" b="0" dirty="0">
                <a:solidFill>
                  <a:schemeClr val="tx1"/>
                </a:solidFill>
              </a:rPr>
              <a:t> V. What is "Opioid Stewardship"? An Overview of Current Definitions and Proposal for a Universally Acceptable Definition. J Pain Res. 2023 Feb 10;16:383-394. </a:t>
            </a:r>
            <a:r>
              <a:rPr lang="en-AU" sz="1000" b="0" dirty="0" err="1">
                <a:solidFill>
                  <a:schemeClr val="tx1"/>
                </a:solidFill>
              </a:rPr>
              <a:t>doi</a:t>
            </a:r>
            <a:r>
              <a:rPr lang="en-AU" sz="1000" b="0" dirty="0">
                <a:solidFill>
                  <a:schemeClr val="tx1"/>
                </a:solidFill>
              </a:rPr>
              <a:t>: 10.2147/JPR.S389358. PMID: 36798077; PMCID: PMC9926985</a:t>
            </a:r>
            <a:r>
              <a:rPr lang="en-AU" sz="1000" b="0" dirty="0">
                <a:solidFill>
                  <a:schemeClr val="tx1"/>
                </a:solidFill>
                <a:effectLst/>
              </a:rPr>
              <a:t>.</a:t>
            </a:r>
          </a:p>
          <a:p>
            <a:pPr marL="228600" indent="-228600">
              <a:buFont typeface="+mj-lt"/>
              <a:buAutoNum type="arabicPeriod"/>
            </a:pPr>
            <a:r>
              <a:rPr lang="en-AU" sz="1000" b="0" dirty="0">
                <a:solidFill>
                  <a:schemeClr val="tx1"/>
                </a:solidFill>
              </a:rPr>
              <a:t>Australian Commission on Safety and Quality in Healthcare. Opioid Analgesic Stewardship in Acute Pain Clinical Care Standard- Acute Care edition. ACSQHC (2022) retrieved from  </a:t>
            </a:r>
            <a:r>
              <a:rPr lang="en-AU" sz="1000" b="0" dirty="0">
                <a:solidFill>
                  <a:srgbClr val="62A744"/>
                </a:solidFill>
                <a:hlinkClick r:id="rId6">
                  <a:extLst>
                    <a:ext uri="{A12FA001-AC4F-418D-AE19-62706E023703}">
                      <ahyp:hlinkClr xmlns:ahyp="http://schemas.microsoft.com/office/drawing/2018/hyperlinkcolor" val="tx"/>
                    </a:ext>
                  </a:extLst>
                </a:hlinkClick>
              </a:rPr>
              <a:t>https://www.safetyandquality.gov.au/publications-and-resources/resource-library/presentation-slides-launch-opioid-analgesic-stewardship-acute-pain-clinical-care-standard</a:t>
            </a:r>
            <a:r>
              <a:rPr lang="en-AU" sz="1000" b="0" dirty="0">
                <a:solidFill>
                  <a:srgbClr val="62A744"/>
                </a:solidFill>
              </a:rPr>
              <a:t> </a:t>
            </a:r>
            <a:r>
              <a:rPr lang="en-AU" sz="1000" b="0" dirty="0">
                <a:solidFill>
                  <a:schemeClr val="tx1"/>
                </a:solidFill>
              </a:rPr>
              <a:t>accessed January 2024</a:t>
            </a:r>
          </a:p>
          <a:p>
            <a:pPr marL="228600" indent="-228600">
              <a:lnSpc>
                <a:spcPct val="107000"/>
              </a:lnSpc>
              <a:buFont typeface="+mj-lt"/>
              <a:buAutoNum type="arabicPeriod"/>
            </a:pPr>
            <a:r>
              <a:rPr lang="en-AU" sz="1000" b="0" dirty="0">
                <a:solidFill>
                  <a:schemeClr val="tx1"/>
                </a:solidFill>
              </a:rPr>
              <a:t>PS41(G) Position statement on acute pain management Background paper Short title: Acute Pain BP FPM 2023a</a:t>
            </a:r>
            <a:r>
              <a:rPr lang="en-AU" sz="1000" b="0" dirty="0">
                <a:solidFill>
                  <a:schemeClr val="tx1"/>
                </a:solidFill>
                <a:effectLst/>
                <a:ea typeface="Century Gothic" panose="020B0502020202020204" pitchFamily="34" charset="0"/>
                <a:cs typeface="Times New Roman" panose="02020603050405020304" pitchFamily="18" charset="0"/>
              </a:rPr>
              <a:t> </a:t>
            </a:r>
          </a:p>
          <a:p>
            <a:pPr marL="228600" indent="-228600">
              <a:lnSpc>
                <a:spcPct val="107000"/>
              </a:lnSpc>
              <a:spcAft>
                <a:spcPts val="800"/>
              </a:spcAft>
              <a:buFont typeface="+mj-lt"/>
              <a:buAutoNum type="arabicPeriod"/>
            </a:pPr>
            <a:r>
              <a:rPr lang="en-AU" sz="1000" b="0" dirty="0">
                <a:solidFill>
                  <a:schemeClr val="tx1"/>
                </a:solidFill>
              </a:rPr>
              <a:t>Miller M, Barber CW, Leatherman S, et al. Prescription Opioid Duration of Action and the Risk of Unintentional Overdose Among Patients Receiving Opioid Therapy. JAMA Intern Med. 2015;175(4):608–615. doi:10.1001/jamainternmed.2014.8071</a:t>
            </a:r>
          </a:p>
          <a:p>
            <a:pPr marL="228600" indent="-228600">
              <a:lnSpc>
                <a:spcPct val="107000"/>
              </a:lnSpc>
              <a:buFont typeface="+mj-lt"/>
              <a:buAutoNum type="arabicPeriod"/>
            </a:pPr>
            <a:r>
              <a:rPr lang="en-AU" sz="1000" b="0" dirty="0" err="1">
                <a:solidFill>
                  <a:schemeClr val="tx1"/>
                </a:solidFill>
              </a:rPr>
              <a:t>Gohler</a:t>
            </a:r>
            <a:r>
              <a:rPr lang="en-AU" sz="1000" b="0" dirty="0">
                <a:solidFill>
                  <a:schemeClr val="tx1"/>
                </a:solidFill>
              </a:rPr>
              <a:t> K, Brett M. Comparative pharmacokinetics and bioavailability of </a:t>
            </a:r>
            <a:r>
              <a:rPr lang="en-AU" sz="1000" b="0" dirty="0" err="1">
                <a:solidFill>
                  <a:schemeClr val="tx1"/>
                </a:solidFill>
              </a:rPr>
              <a:t>Tapentadol</a:t>
            </a:r>
            <a:r>
              <a:rPr lang="en-AU" sz="1000" b="0" dirty="0">
                <a:solidFill>
                  <a:schemeClr val="tx1"/>
                </a:solidFill>
              </a:rPr>
              <a:t> following oral administration of immediate- and prolonged-release formulations. Medicine International Journal of Clinical Pharmacology and Therapeutics. 2013; 51:338-4z</a:t>
            </a:r>
          </a:p>
        </p:txBody>
      </p:sp>
      <p:sp>
        <p:nvSpPr>
          <p:cNvPr id="4" name="TextBox 3">
            <a:extLst>
              <a:ext uri="{FF2B5EF4-FFF2-40B4-BE49-F238E27FC236}">
                <a16:creationId xmlns:a16="http://schemas.microsoft.com/office/drawing/2014/main" id="{301F1F25-A2FD-5EB0-6C69-4E9731C0C51C}"/>
              </a:ext>
            </a:extLst>
          </p:cNvPr>
          <p:cNvSpPr txBox="1"/>
          <p:nvPr/>
        </p:nvSpPr>
        <p:spPr>
          <a:xfrm>
            <a:off x="914400" y="5648465"/>
            <a:ext cx="7841129" cy="707886"/>
          </a:xfrm>
          <a:prstGeom prst="rect">
            <a:avLst/>
          </a:prstGeom>
          <a:noFill/>
        </p:spPr>
        <p:txBody>
          <a:bodyPr wrap="square" rtlCol="0">
            <a:spAutoFit/>
          </a:bodyPr>
          <a:lstStyle/>
          <a:p>
            <a:pPr algn="just"/>
            <a:r>
              <a:rPr lang="en-AU" sz="1000" dirty="0">
                <a:effectLst/>
                <a:latin typeface="Calibri" panose="020F0502020204030204" pitchFamily="34" charset="0"/>
              </a:rPr>
              <a:t>The Resources for Opioid Stewardship Implementation (ROSI) have been developed by Ms. Bernadette Findlay, Clinical Nurse Consultant, and Associate Professor Jennifer Stevens, Anaesthetist and Pain Medicine Specialist at St. Vincent’s Hospital, Sydney, in conjunction with the Faculty of Pain Medicine. Development of the ROSI has been supported by an unrestricted educational grant from CSL Seqirus. CSL Seqirus were not involved in the creation of intellectual property or any other content contained within the ROSI.</a:t>
            </a:r>
          </a:p>
        </p:txBody>
      </p:sp>
      <p:cxnSp>
        <p:nvCxnSpPr>
          <p:cNvPr id="7" name="Straight Connector 6">
            <a:extLst>
              <a:ext uri="{FF2B5EF4-FFF2-40B4-BE49-F238E27FC236}">
                <a16:creationId xmlns:a16="http://schemas.microsoft.com/office/drawing/2014/main" id="{77E4D672-8A15-82D1-AEF2-B0B43DB61ECE}"/>
              </a:ext>
            </a:extLst>
          </p:cNvPr>
          <p:cNvCxnSpPr/>
          <p:nvPr/>
        </p:nvCxnSpPr>
        <p:spPr>
          <a:xfrm>
            <a:off x="914400" y="5528106"/>
            <a:ext cx="10273553" cy="0"/>
          </a:xfrm>
          <a:prstGeom prst="line">
            <a:avLst/>
          </a:prstGeom>
        </p:spPr>
        <p:style>
          <a:lnRef idx="1">
            <a:schemeClr val="accent3"/>
          </a:lnRef>
          <a:fillRef idx="0">
            <a:schemeClr val="accent3"/>
          </a:fillRef>
          <a:effectRef idx="0">
            <a:schemeClr val="accent3"/>
          </a:effectRef>
          <a:fontRef idx="minor">
            <a:schemeClr val="tx1"/>
          </a:fontRef>
        </p:style>
      </p:cxnSp>
      <p:pic>
        <p:nvPicPr>
          <p:cNvPr id="9" name="Picture 8" descr="A logo on a black background&#10;&#10;Description automatically generated">
            <a:extLst>
              <a:ext uri="{FF2B5EF4-FFF2-40B4-BE49-F238E27FC236}">
                <a16:creationId xmlns:a16="http://schemas.microsoft.com/office/drawing/2014/main" id="{757C6B33-D231-0116-0C19-7BBEF1C826CD}"/>
              </a:ext>
            </a:extLst>
          </p:cNvPr>
          <p:cNvPicPr>
            <a:picLocks noChangeAspect="1"/>
          </p:cNvPicPr>
          <p:nvPr/>
        </p:nvPicPr>
        <p:blipFill>
          <a:blip r:embed="rId7"/>
          <a:stretch>
            <a:fillRect/>
          </a:stretch>
        </p:blipFill>
        <p:spPr>
          <a:xfrm>
            <a:off x="9209741" y="5648465"/>
            <a:ext cx="1558629" cy="731628"/>
          </a:xfrm>
          <a:prstGeom prst="rect">
            <a:avLst/>
          </a:prstGeom>
        </p:spPr>
      </p:pic>
    </p:spTree>
    <p:extLst>
      <p:ext uri="{BB962C8B-B14F-4D97-AF65-F5344CB8AC3E}">
        <p14:creationId xmlns:p14="http://schemas.microsoft.com/office/powerpoint/2010/main" val="277503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47A33-9570-A4F0-44F4-3CB7FAA428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279EB1-C883-5710-0952-A836AFAF2EE2}"/>
              </a:ext>
            </a:extLst>
          </p:cNvPr>
          <p:cNvSpPr>
            <a:spLocks noGrp="1"/>
          </p:cNvSpPr>
          <p:nvPr>
            <p:ph type="title"/>
          </p:nvPr>
        </p:nvSpPr>
        <p:spPr>
          <a:xfrm>
            <a:off x="857736" y="712168"/>
            <a:ext cx="6538253" cy="1175071"/>
          </a:xfrm>
        </p:spPr>
        <p:txBody>
          <a:bodyPr>
            <a:normAutofit fontScale="90000"/>
          </a:bodyPr>
          <a:lstStyle/>
          <a:p>
            <a:r>
              <a:rPr lang="en-US" dirty="0"/>
              <a:t>What we know about opioid use in Australia </a:t>
            </a:r>
          </a:p>
        </p:txBody>
      </p:sp>
      <p:sp>
        <p:nvSpPr>
          <p:cNvPr id="8" name="Slide Number Placeholder 7">
            <a:extLst>
              <a:ext uri="{FF2B5EF4-FFF2-40B4-BE49-F238E27FC236}">
                <a16:creationId xmlns:a16="http://schemas.microsoft.com/office/drawing/2014/main" id="{297EAE56-3AAB-7F8C-71CB-E3725D2C36F2}"/>
              </a:ext>
            </a:extLst>
          </p:cNvPr>
          <p:cNvSpPr>
            <a:spLocks noGrp="1"/>
          </p:cNvSpPr>
          <p:nvPr>
            <p:ph type="sldNum" sz="quarter" idx="12"/>
          </p:nvPr>
        </p:nvSpPr>
        <p:spPr/>
        <p:txBody>
          <a:bodyPr/>
          <a:lstStyle/>
          <a:p>
            <a:fld id="{3CA597B4-6E28-B647-A988-15A319BB1469}" type="slidenum">
              <a:rPr lang="en-US" smtClean="0"/>
              <a:t>3</a:t>
            </a:fld>
            <a:endParaRPr lang="en-US"/>
          </a:p>
        </p:txBody>
      </p:sp>
      <p:sp>
        <p:nvSpPr>
          <p:cNvPr id="10" name="TextBox 9">
            <a:extLst>
              <a:ext uri="{FF2B5EF4-FFF2-40B4-BE49-F238E27FC236}">
                <a16:creationId xmlns:a16="http://schemas.microsoft.com/office/drawing/2014/main" id="{F94F6ABD-CE0C-4CF3-4F6E-BEC57BF907EC}"/>
              </a:ext>
            </a:extLst>
          </p:cNvPr>
          <p:cNvSpPr txBox="1"/>
          <p:nvPr/>
        </p:nvSpPr>
        <p:spPr>
          <a:xfrm>
            <a:off x="833229" y="2005860"/>
            <a:ext cx="6411558" cy="3262432"/>
          </a:xfrm>
          <a:prstGeom prst="rect">
            <a:avLst/>
          </a:prstGeom>
          <a:noFill/>
        </p:spPr>
        <p:txBody>
          <a:bodyPr wrap="square" rtlCol="0">
            <a:spAutoFit/>
          </a:bodyPr>
          <a:lstStyle/>
          <a:p>
            <a:pPr>
              <a:spcAft>
                <a:spcPts val="1200"/>
              </a:spcAft>
            </a:pPr>
            <a:r>
              <a:rPr lang="en-GB" sz="2000" dirty="0">
                <a:solidFill>
                  <a:srgbClr val="707070"/>
                </a:solidFill>
                <a:latin typeface="Calibri" panose="020F0502020204030204" pitchFamily="34" charset="0"/>
                <a:cs typeface="Calibri" panose="020F0502020204030204" pitchFamily="34" charset="0"/>
              </a:rPr>
              <a:t>Opioid medicines are indicated and appropriate for the management of acute pain, cancer pain and in palliative care.</a:t>
            </a:r>
          </a:p>
          <a:p>
            <a:pPr>
              <a:spcAft>
                <a:spcPts val="1200"/>
              </a:spcAft>
            </a:pPr>
            <a:r>
              <a:rPr lang="en-GB" sz="2000" dirty="0">
                <a:solidFill>
                  <a:srgbClr val="707070"/>
                </a:solidFill>
                <a:latin typeface="Calibri" panose="020F0502020204030204" pitchFamily="34" charset="0"/>
                <a:cs typeface="Calibri" panose="020F0502020204030204" pitchFamily="34" charset="0"/>
              </a:rPr>
              <a:t>Prescribing rates differ significantly across State/Territories and local postcodes.</a:t>
            </a:r>
          </a:p>
          <a:p>
            <a:pPr>
              <a:spcAft>
                <a:spcPts val="1200"/>
              </a:spcAft>
            </a:pPr>
            <a:r>
              <a:rPr lang="en-AU" sz="2000" dirty="0">
                <a:solidFill>
                  <a:srgbClr val="707070"/>
                </a:solidFill>
                <a:latin typeface="Calibri" panose="020F0502020204030204" pitchFamily="34" charset="0"/>
                <a:cs typeface="Calibri" panose="020F0502020204030204" pitchFamily="34" charset="0"/>
              </a:rPr>
              <a:t>They are most likely to be higher if you are located outside a capital city.</a:t>
            </a:r>
          </a:p>
          <a:p>
            <a:endParaRPr lang="en-GB" sz="1200" dirty="0">
              <a:solidFill>
                <a:srgbClr val="62A744"/>
              </a:solidFill>
              <a:hlinkClick r:id="rId3">
                <a:extLst>
                  <a:ext uri="{A12FA001-AC4F-418D-AE19-62706E023703}">
                    <ahyp:hlinkClr xmlns:ahyp="http://schemas.microsoft.com/office/drawing/2018/hyperlinkcolor" val="tx"/>
                  </a:ext>
                </a:extLst>
              </a:hlinkClick>
            </a:endParaRPr>
          </a:p>
          <a:p>
            <a:r>
              <a:rPr lang="en-GB" sz="1200" dirty="0">
                <a:solidFill>
                  <a:srgbClr val="0D1B37"/>
                </a:solidFill>
                <a:latin typeface="+mj-lt"/>
                <a:hlinkClick r:id="rId3">
                  <a:extLst>
                    <a:ext uri="{A12FA001-AC4F-418D-AE19-62706E023703}">
                      <ahyp:hlinkClr xmlns:ahyp="http://schemas.microsoft.com/office/drawing/2018/hyperlinkcolor" val="tx"/>
                    </a:ext>
                  </a:extLst>
                </a:hlinkClick>
              </a:rPr>
              <a:t>Atlas 2015 | Australian Commission on Safety and Quality in Health Care</a:t>
            </a:r>
            <a:br>
              <a:rPr lang="en-GB" sz="3600" i="0" dirty="0">
                <a:solidFill>
                  <a:srgbClr val="0D1B37"/>
                </a:solidFill>
                <a:latin typeface="+mj-lt"/>
              </a:rPr>
            </a:br>
            <a:r>
              <a:rPr lang="en-GB" sz="1200" dirty="0">
                <a:solidFill>
                  <a:srgbClr val="0D1B37"/>
                </a:solidFill>
                <a:latin typeface="+mj-lt"/>
                <a:hlinkClick r:id="rId4">
                  <a:extLst>
                    <a:ext uri="{A12FA001-AC4F-418D-AE19-62706E023703}">
                      <ahyp:hlinkClr xmlns:ahyp="http://schemas.microsoft.com/office/drawing/2018/hyperlinkcolor" val="tx"/>
                    </a:ext>
                  </a:extLst>
                </a:hlinkClick>
              </a:rPr>
              <a:t>Opioid medicines dispensing, all ages | Australian Commission on Safety and Quality in Health Care</a:t>
            </a:r>
            <a:endParaRPr lang="en-US" sz="1200" dirty="0">
              <a:solidFill>
                <a:srgbClr val="0D1B37"/>
              </a:solidFill>
              <a:latin typeface="+mj-lt"/>
            </a:endParaRPr>
          </a:p>
        </p:txBody>
      </p:sp>
      <p:sp>
        <p:nvSpPr>
          <p:cNvPr id="3" name="TextBox 2">
            <a:extLst>
              <a:ext uri="{FF2B5EF4-FFF2-40B4-BE49-F238E27FC236}">
                <a16:creationId xmlns:a16="http://schemas.microsoft.com/office/drawing/2014/main" id="{F13A7218-1536-9F25-1E58-4C54CF239ADA}"/>
              </a:ext>
            </a:extLst>
          </p:cNvPr>
          <p:cNvSpPr txBox="1"/>
          <p:nvPr/>
        </p:nvSpPr>
        <p:spPr>
          <a:xfrm>
            <a:off x="8860221" y="2767455"/>
            <a:ext cx="1744717" cy="461665"/>
          </a:xfrm>
          <a:prstGeom prst="rect">
            <a:avLst/>
          </a:prstGeom>
          <a:noFill/>
        </p:spPr>
        <p:txBody>
          <a:bodyPr wrap="square" rtlCol="0">
            <a:spAutoFit/>
          </a:bodyPr>
          <a:lstStyle/>
          <a:p>
            <a:pPr algn="ctr"/>
            <a:r>
              <a:rPr lang="en-US" sz="2400" dirty="0">
                <a:solidFill>
                  <a:schemeClr val="tx1">
                    <a:lumMod val="65000"/>
                    <a:lumOff val="35000"/>
                  </a:schemeClr>
                </a:solidFill>
              </a:rPr>
              <a:t>Image</a:t>
            </a:r>
          </a:p>
        </p:txBody>
      </p:sp>
      <p:pic>
        <p:nvPicPr>
          <p:cNvPr id="7" name="Content Placeholder 4">
            <a:extLst>
              <a:ext uri="{FF2B5EF4-FFF2-40B4-BE49-F238E27FC236}">
                <a16:creationId xmlns:a16="http://schemas.microsoft.com/office/drawing/2014/main" id="{34DD2AB1-2521-86FF-44D3-40CFE7812469}"/>
              </a:ext>
            </a:extLst>
          </p:cNvPr>
          <p:cNvPicPr>
            <a:picLocks noChangeAspect="1"/>
          </p:cNvPicPr>
          <p:nvPr/>
        </p:nvPicPr>
        <p:blipFill rotWithShape="1">
          <a:blip r:embed="rId5"/>
          <a:srcRect l="3695" r="4160"/>
          <a:stretch/>
        </p:blipFill>
        <p:spPr>
          <a:xfrm>
            <a:off x="8191285" y="572624"/>
            <a:ext cx="3388571" cy="4340741"/>
          </a:xfrm>
          <a:prstGeom prst="rect">
            <a:avLst/>
          </a:prstGeom>
          <a:ln>
            <a:noFill/>
          </a:ln>
          <a:effectLst>
            <a:outerShdw blurRad="50800" dist="25400" dir="2700000" algn="tl" rotWithShape="0">
              <a:srgbClr val="333333">
                <a:alpha val="85000"/>
              </a:srgbClr>
            </a:outerShdw>
          </a:effectLst>
        </p:spPr>
      </p:pic>
      <p:sp>
        <p:nvSpPr>
          <p:cNvPr id="5" name="TextBox 4">
            <a:extLst>
              <a:ext uri="{FF2B5EF4-FFF2-40B4-BE49-F238E27FC236}">
                <a16:creationId xmlns:a16="http://schemas.microsoft.com/office/drawing/2014/main" id="{D3E8F657-888E-A19F-593D-9B54169D78FE}"/>
              </a:ext>
            </a:extLst>
          </p:cNvPr>
          <p:cNvSpPr txBox="1"/>
          <p:nvPr/>
        </p:nvSpPr>
        <p:spPr>
          <a:xfrm>
            <a:off x="8124255" y="5013151"/>
            <a:ext cx="3455602" cy="584775"/>
          </a:xfrm>
          <a:prstGeom prst="rect">
            <a:avLst/>
          </a:prstGeom>
          <a:noFill/>
        </p:spPr>
        <p:txBody>
          <a:bodyPr wrap="square" rtlCol="0">
            <a:spAutoFit/>
          </a:bodyPr>
          <a:lstStyle/>
          <a:p>
            <a:r>
              <a:rPr lang="en-AU" sz="800" b="1" i="0" dirty="0">
                <a:effectLst/>
              </a:rPr>
              <a:t>Figure 1: </a:t>
            </a:r>
            <a:r>
              <a:rPr lang="en-AU" sz="800" dirty="0"/>
              <a:t>Number of PBS prescriptions dispensed for opioid medicines per 100,000 people, age standardised, by local area, 2013-14</a:t>
            </a:r>
            <a:br>
              <a:rPr lang="en-AU" sz="800" dirty="0"/>
            </a:br>
            <a:r>
              <a:rPr lang="en-AU" sz="800" b="1" dirty="0"/>
              <a:t>Source: </a:t>
            </a:r>
            <a:r>
              <a:rPr lang="en-AU" sz="800" dirty="0"/>
              <a:t>Australian Commission of Safety and Quality in Health Care. Opioid medicines dispensing. Australian Atlas of Healthcare Variation 2015:262</a:t>
            </a:r>
            <a:endParaRPr lang="en-AU" sz="800" b="0" i="0" dirty="0">
              <a:effectLst/>
            </a:endParaRPr>
          </a:p>
        </p:txBody>
      </p:sp>
      <p:sp>
        <p:nvSpPr>
          <p:cNvPr id="6" name="Rectangle 5">
            <a:extLst>
              <a:ext uri="{FF2B5EF4-FFF2-40B4-BE49-F238E27FC236}">
                <a16:creationId xmlns:a16="http://schemas.microsoft.com/office/drawing/2014/main" id="{BAE7ECD4-681F-1545-1564-14AA809B5065}"/>
              </a:ext>
            </a:extLst>
          </p:cNvPr>
          <p:cNvSpPr/>
          <p:nvPr/>
        </p:nvSpPr>
        <p:spPr>
          <a:xfrm>
            <a:off x="8241240" y="945516"/>
            <a:ext cx="3103248" cy="5320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46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25ECB-2D02-A7FF-8371-F9C4FD8D2A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24EB7A-0A9B-78FA-B8AE-60DB2B2DF770}"/>
              </a:ext>
            </a:extLst>
          </p:cNvPr>
          <p:cNvSpPr>
            <a:spLocks noGrp="1"/>
          </p:cNvSpPr>
          <p:nvPr>
            <p:ph type="title"/>
          </p:nvPr>
        </p:nvSpPr>
        <p:spPr>
          <a:xfrm>
            <a:off x="822057" y="618521"/>
            <a:ext cx="5851602" cy="1376280"/>
          </a:xfrm>
        </p:spPr>
        <p:txBody>
          <a:bodyPr>
            <a:normAutofit/>
          </a:bodyPr>
          <a:lstStyle/>
          <a:p>
            <a:r>
              <a:rPr lang="en-US" dirty="0"/>
              <a:t>How does our local area compare?</a:t>
            </a:r>
          </a:p>
        </p:txBody>
      </p:sp>
      <p:sp>
        <p:nvSpPr>
          <p:cNvPr id="9" name="Slide Number Placeholder 8">
            <a:extLst>
              <a:ext uri="{FF2B5EF4-FFF2-40B4-BE49-F238E27FC236}">
                <a16:creationId xmlns:a16="http://schemas.microsoft.com/office/drawing/2014/main" id="{84AAA80E-DEB2-44EC-E1E2-71537E98E4DD}"/>
              </a:ext>
            </a:extLst>
          </p:cNvPr>
          <p:cNvSpPr>
            <a:spLocks noGrp="1"/>
          </p:cNvSpPr>
          <p:nvPr>
            <p:ph type="sldNum" sz="quarter" idx="12"/>
          </p:nvPr>
        </p:nvSpPr>
        <p:spPr/>
        <p:txBody>
          <a:bodyPr/>
          <a:lstStyle/>
          <a:p>
            <a:fld id="{3CA597B4-6E28-B647-A988-15A319BB1469}" type="slidenum">
              <a:rPr lang="en-US" smtClean="0"/>
              <a:t>4</a:t>
            </a:fld>
            <a:endParaRPr lang="en-US"/>
          </a:p>
        </p:txBody>
      </p:sp>
      <p:sp>
        <p:nvSpPr>
          <p:cNvPr id="10" name="TextBox 9">
            <a:extLst>
              <a:ext uri="{FF2B5EF4-FFF2-40B4-BE49-F238E27FC236}">
                <a16:creationId xmlns:a16="http://schemas.microsoft.com/office/drawing/2014/main" id="{34E137B5-663A-9894-915D-01A1D77BB30D}"/>
              </a:ext>
            </a:extLst>
          </p:cNvPr>
          <p:cNvSpPr txBox="1"/>
          <p:nvPr/>
        </p:nvSpPr>
        <p:spPr>
          <a:xfrm>
            <a:off x="844634" y="2339447"/>
            <a:ext cx="5851602" cy="1815882"/>
          </a:xfrm>
          <a:prstGeom prst="rect">
            <a:avLst/>
          </a:prstGeom>
          <a:noFill/>
        </p:spPr>
        <p:txBody>
          <a:bodyPr wrap="square" rtlCol="0">
            <a:spAutoFit/>
          </a:bodyPr>
          <a:lstStyle/>
          <a:p>
            <a:r>
              <a:rPr lang="en-GB" sz="2000" dirty="0">
                <a:solidFill>
                  <a:srgbClr val="707070"/>
                </a:solidFill>
                <a:latin typeface="Calibri" panose="020F0502020204030204" pitchFamily="34" charset="0"/>
                <a:cs typeface="Calibri" panose="020F0502020204030204" pitchFamily="34" charset="0"/>
              </a:rPr>
              <a:t>The 2015 Atlas of Healthcare variation found that the number of prescriptions dispensed was 10.1 times higher in the area with the highest rate compared to the area with the lowest rate.</a:t>
            </a:r>
          </a:p>
          <a:p>
            <a:endParaRPr lang="en-GB" sz="2000" dirty="0">
              <a:solidFill>
                <a:srgbClr val="707070"/>
              </a:solidFill>
              <a:latin typeface="Calibri" panose="020F0502020204030204" pitchFamily="34" charset="0"/>
              <a:cs typeface="Calibri" panose="020F0502020204030204" pitchFamily="34" charset="0"/>
            </a:endParaRPr>
          </a:p>
          <a:p>
            <a:r>
              <a:rPr lang="en-GB" sz="1200" dirty="0">
                <a:solidFill>
                  <a:srgbClr val="0D1B37"/>
                </a:solidFill>
                <a:latin typeface="+mj-lt"/>
                <a:hlinkClick r:id="rId3">
                  <a:extLst>
                    <a:ext uri="{A12FA001-AC4F-418D-AE19-62706E023703}">
                      <ahyp:hlinkClr xmlns:ahyp="http://schemas.microsoft.com/office/drawing/2018/hyperlinkcolor" val="tx"/>
                    </a:ext>
                  </a:extLst>
                </a:hlinkClick>
              </a:rPr>
              <a:t>Atlas 2015 | Australian Commission on Safety and Quality in Health Care</a:t>
            </a:r>
            <a:endParaRPr lang="en-GB" sz="1200" dirty="0">
              <a:solidFill>
                <a:srgbClr val="0D1B37"/>
              </a:solidFill>
              <a:latin typeface="+mj-lt"/>
            </a:endParaRPr>
          </a:p>
        </p:txBody>
      </p:sp>
      <p:pic>
        <p:nvPicPr>
          <p:cNvPr id="7" name="Picture 6">
            <a:extLst>
              <a:ext uri="{FF2B5EF4-FFF2-40B4-BE49-F238E27FC236}">
                <a16:creationId xmlns:a16="http://schemas.microsoft.com/office/drawing/2014/main" id="{5E84F43A-1F4D-FB7E-540D-984730E90A4F}"/>
              </a:ext>
            </a:extLst>
          </p:cNvPr>
          <p:cNvPicPr>
            <a:picLocks noChangeAspect="1"/>
          </p:cNvPicPr>
          <p:nvPr/>
        </p:nvPicPr>
        <p:blipFill>
          <a:blip r:embed="rId4"/>
          <a:stretch>
            <a:fillRect/>
          </a:stretch>
        </p:blipFill>
        <p:spPr>
          <a:xfrm>
            <a:off x="7412451" y="565356"/>
            <a:ext cx="4163946" cy="4744063"/>
          </a:xfrm>
          <a:prstGeom prst="rect">
            <a:avLst/>
          </a:prstGeom>
          <a:ln>
            <a:noFill/>
          </a:ln>
          <a:effectLst>
            <a:outerShdw blurRad="50800" dist="25400" dir="2700000" algn="tl" rotWithShape="0">
              <a:srgbClr val="333333">
                <a:alpha val="85000"/>
              </a:srgbClr>
            </a:outerShdw>
          </a:effectLst>
        </p:spPr>
      </p:pic>
    </p:spTree>
    <p:extLst>
      <p:ext uri="{BB962C8B-B14F-4D97-AF65-F5344CB8AC3E}">
        <p14:creationId xmlns:p14="http://schemas.microsoft.com/office/powerpoint/2010/main" val="36432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F45D9-CD4C-FF02-231F-6E8C8C4EBC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E3214A-494A-FDA2-3D26-AAF50506A423}"/>
              </a:ext>
            </a:extLst>
          </p:cNvPr>
          <p:cNvSpPr>
            <a:spLocks noGrp="1"/>
          </p:cNvSpPr>
          <p:nvPr>
            <p:ph type="title"/>
          </p:nvPr>
        </p:nvSpPr>
        <p:spPr>
          <a:xfrm>
            <a:off x="842873" y="617098"/>
            <a:ext cx="10201467" cy="814318"/>
          </a:xfrm>
        </p:spPr>
        <p:txBody>
          <a:bodyPr>
            <a:normAutofit/>
          </a:bodyPr>
          <a:lstStyle/>
          <a:p>
            <a:r>
              <a:rPr lang="en-US" sz="4000" dirty="0"/>
              <a:t>The </a:t>
            </a:r>
            <a:r>
              <a:rPr lang="en-US" sz="4000" dirty="0" err="1"/>
              <a:t>Penington</a:t>
            </a:r>
            <a:r>
              <a:rPr lang="en-US" sz="4000" dirty="0"/>
              <a:t> Report</a:t>
            </a:r>
          </a:p>
        </p:txBody>
      </p:sp>
      <p:sp>
        <p:nvSpPr>
          <p:cNvPr id="3" name="Slide Number Placeholder 2">
            <a:extLst>
              <a:ext uri="{FF2B5EF4-FFF2-40B4-BE49-F238E27FC236}">
                <a16:creationId xmlns:a16="http://schemas.microsoft.com/office/drawing/2014/main" id="{8957822C-563A-34DE-31DE-9D60EBBBBC12}"/>
              </a:ext>
            </a:extLst>
          </p:cNvPr>
          <p:cNvSpPr>
            <a:spLocks noGrp="1"/>
          </p:cNvSpPr>
          <p:nvPr>
            <p:ph type="sldNum" sz="quarter" idx="12"/>
          </p:nvPr>
        </p:nvSpPr>
        <p:spPr/>
        <p:txBody>
          <a:bodyPr/>
          <a:lstStyle/>
          <a:p>
            <a:fld id="{3CA597B4-6E28-B647-A988-15A319BB1469}" type="slidenum">
              <a:rPr lang="en-US" smtClean="0"/>
              <a:t>5</a:t>
            </a:fld>
            <a:endParaRPr lang="en-US"/>
          </a:p>
        </p:txBody>
      </p:sp>
      <p:sp>
        <p:nvSpPr>
          <p:cNvPr id="10" name="TextBox 9">
            <a:extLst>
              <a:ext uri="{FF2B5EF4-FFF2-40B4-BE49-F238E27FC236}">
                <a16:creationId xmlns:a16="http://schemas.microsoft.com/office/drawing/2014/main" id="{B28DE4B5-6AD4-35A8-668E-2D80C2CAC966}"/>
              </a:ext>
            </a:extLst>
          </p:cNvPr>
          <p:cNvSpPr txBox="1"/>
          <p:nvPr/>
        </p:nvSpPr>
        <p:spPr>
          <a:xfrm>
            <a:off x="839094" y="1486198"/>
            <a:ext cx="6458240" cy="3906198"/>
          </a:xfrm>
          <a:prstGeom prst="rect">
            <a:avLst/>
          </a:prstGeom>
          <a:noFill/>
        </p:spPr>
        <p:txBody>
          <a:bodyPr wrap="square" rtlCol="0">
            <a:spAutoFit/>
          </a:bodyPr>
          <a:lstStyle/>
          <a:p>
            <a:pPr>
              <a:spcAft>
                <a:spcPts val="1600"/>
              </a:spcAft>
            </a:pPr>
            <a:r>
              <a:rPr lang="en-GB" sz="2000" i="1" dirty="0">
                <a:solidFill>
                  <a:srgbClr val="62A744"/>
                </a:solidFill>
              </a:rPr>
              <a:t>Australia’s Annual Overdose Report 2023</a:t>
            </a:r>
            <a:endParaRPr lang="en-AU" sz="2000" i="1" dirty="0">
              <a:solidFill>
                <a:srgbClr val="707070"/>
              </a:solidFill>
            </a:endParaRPr>
          </a:p>
          <a:p>
            <a:pPr>
              <a:spcAft>
                <a:spcPts val="1600"/>
              </a:spcAft>
            </a:pPr>
            <a:r>
              <a:rPr lang="en-AU" sz="2000" dirty="0">
                <a:solidFill>
                  <a:srgbClr val="707070"/>
                </a:solidFill>
                <a:latin typeface="Calibri" panose="020F0502020204030204" pitchFamily="34" charset="0"/>
                <a:cs typeface="Calibri" panose="020F0502020204030204" pitchFamily="34" charset="0"/>
              </a:rPr>
              <a:t>Opioids were the most common drug type associated with unintentional drug –induced deaths in 2021 contributing to 45.7% of these deaths. </a:t>
            </a:r>
          </a:p>
          <a:p>
            <a:pPr>
              <a:spcAft>
                <a:spcPts val="1600"/>
              </a:spcAft>
            </a:pPr>
            <a:r>
              <a:rPr lang="en-AU" sz="2000" dirty="0">
                <a:solidFill>
                  <a:srgbClr val="707070"/>
                </a:solidFill>
                <a:latin typeface="Calibri" panose="020F0502020204030204" pitchFamily="34" charset="0"/>
                <a:cs typeface="Calibri" panose="020F0502020204030204" pitchFamily="34" charset="0"/>
              </a:rPr>
              <a:t>The number of unintentional drug- induced deaths involving opioids almost doubled between 2001-21.</a:t>
            </a:r>
          </a:p>
          <a:p>
            <a:pPr>
              <a:spcAft>
                <a:spcPts val="2000"/>
              </a:spcAft>
            </a:pPr>
            <a:r>
              <a:rPr lang="en-AU" sz="2000" dirty="0">
                <a:solidFill>
                  <a:srgbClr val="707070"/>
                </a:solidFill>
                <a:latin typeface="Calibri" panose="020F0502020204030204" pitchFamily="34" charset="0"/>
                <a:cs typeface="Calibri" panose="020F0502020204030204" pitchFamily="34" charset="0"/>
              </a:rPr>
              <a:t>Between 2017-21  there were 195 unintentional drug induced deaths involving pharmaceutical opioids as the sole drug type.</a:t>
            </a:r>
          </a:p>
          <a:p>
            <a:r>
              <a:rPr lang="en-GB" sz="1200" dirty="0" err="1">
                <a:solidFill>
                  <a:srgbClr val="0D1B37"/>
                </a:solidFill>
                <a:latin typeface="+mj-lt"/>
                <a:ea typeface="+mn-ea"/>
                <a:cs typeface="+mn-cs"/>
                <a:hlinkClick r:id="rId3">
                  <a:extLst>
                    <a:ext uri="{A12FA001-AC4F-418D-AE19-62706E023703}">
                      <ahyp:hlinkClr xmlns:ahyp="http://schemas.microsoft.com/office/drawing/2018/hyperlinkcolor" val="tx"/>
                    </a:ext>
                  </a:extLst>
                </a:hlinkClick>
              </a:rPr>
              <a:t>Penington</a:t>
            </a:r>
            <a:r>
              <a:rPr lang="en-GB" sz="1200" dirty="0">
                <a:solidFill>
                  <a:srgbClr val="0D1B37"/>
                </a:solidFill>
                <a:latin typeface="+mj-lt"/>
                <a:ea typeface="+mn-ea"/>
                <a:cs typeface="+mn-cs"/>
                <a:hlinkClick r:id="rId3">
                  <a:extLst>
                    <a:ext uri="{A12FA001-AC4F-418D-AE19-62706E023703}">
                      <ahyp:hlinkClr xmlns:ahyp="http://schemas.microsoft.com/office/drawing/2018/hyperlinkcolor" val="tx"/>
                    </a:ext>
                  </a:extLst>
                </a:hlinkClick>
              </a:rPr>
              <a:t> Institute (2023). Australia’s Annual Overdose Report 2023. Melbourne: </a:t>
            </a:r>
            <a:r>
              <a:rPr lang="en-GB" sz="1200" dirty="0" err="1">
                <a:solidFill>
                  <a:srgbClr val="0D1B37"/>
                </a:solidFill>
                <a:latin typeface="+mj-lt"/>
                <a:ea typeface="+mn-ea"/>
                <a:cs typeface="+mn-cs"/>
                <a:hlinkClick r:id="rId3">
                  <a:extLst>
                    <a:ext uri="{A12FA001-AC4F-418D-AE19-62706E023703}">
                      <ahyp:hlinkClr xmlns:ahyp="http://schemas.microsoft.com/office/drawing/2018/hyperlinkcolor" val="tx"/>
                    </a:ext>
                  </a:extLst>
                </a:hlinkClick>
              </a:rPr>
              <a:t>Penington</a:t>
            </a:r>
            <a:r>
              <a:rPr lang="en-GB" sz="1200" dirty="0">
                <a:solidFill>
                  <a:srgbClr val="0D1B37"/>
                </a:solidFill>
                <a:latin typeface="+mj-lt"/>
                <a:ea typeface="+mn-ea"/>
                <a:cs typeface="+mn-cs"/>
                <a:hlinkClick r:id="rId3">
                  <a:extLst>
                    <a:ext uri="{A12FA001-AC4F-418D-AE19-62706E023703}">
                      <ahyp:hlinkClr xmlns:ahyp="http://schemas.microsoft.com/office/drawing/2018/hyperlinkcolor" val="tx"/>
                    </a:ext>
                  </a:extLst>
                </a:hlinkClick>
              </a:rPr>
              <a:t> Institute.</a:t>
            </a:r>
            <a:endParaRPr lang="en-US" sz="2400" dirty="0">
              <a:solidFill>
                <a:srgbClr val="0D1B37"/>
              </a:solidFill>
              <a:latin typeface="+mj-lt"/>
            </a:endParaRPr>
          </a:p>
        </p:txBody>
      </p:sp>
      <p:pic>
        <p:nvPicPr>
          <p:cNvPr id="5" name="Picture 4" descr="A cover of a book&#10;&#10;Description automatically generated">
            <a:extLst>
              <a:ext uri="{FF2B5EF4-FFF2-40B4-BE49-F238E27FC236}">
                <a16:creationId xmlns:a16="http://schemas.microsoft.com/office/drawing/2014/main" id="{5C6802F4-EE40-0295-5EB4-FE83771BB0EC}"/>
              </a:ext>
            </a:extLst>
          </p:cNvPr>
          <p:cNvPicPr>
            <a:picLocks noChangeAspect="1"/>
          </p:cNvPicPr>
          <p:nvPr/>
        </p:nvPicPr>
        <p:blipFill>
          <a:blip r:embed="rId4"/>
          <a:stretch>
            <a:fillRect/>
          </a:stretch>
        </p:blipFill>
        <p:spPr>
          <a:xfrm>
            <a:off x="8257850" y="565357"/>
            <a:ext cx="3324268" cy="4748954"/>
          </a:xfrm>
          <a:prstGeom prst="rect">
            <a:avLst/>
          </a:prstGeom>
          <a:ln>
            <a:noFill/>
          </a:ln>
          <a:effectLst>
            <a:outerShdw blurRad="50800" dist="25400" dir="2700000" algn="tl" rotWithShape="0">
              <a:srgbClr val="333333">
                <a:alpha val="85000"/>
              </a:srgbClr>
            </a:outerShdw>
          </a:effectLst>
        </p:spPr>
      </p:pic>
    </p:spTree>
    <p:extLst>
      <p:ext uri="{BB962C8B-B14F-4D97-AF65-F5344CB8AC3E}">
        <p14:creationId xmlns:p14="http://schemas.microsoft.com/office/powerpoint/2010/main" val="270383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15C41-5355-585E-3595-125B4301CA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3C7583-97FE-1B43-8D2F-76DFA14BEA87}"/>
              </a:ext>
            </a:extLst>
          </p:cNvPr>
          <p:cNvSpPr>
            <a:spLocks noGrp="1"/>
          </p:cNvSpPr>
          <p:nvPr>
            <p:ph type="title"/>
          </p:nvPr>
        </p:nvSpPr>
        <p:spPr>
          <a:xfrm>
            <a:off x="825376" y="888796"/>
            <a:ext cx="10144165" cy="814318"/>
          </a:xfrm>
        </p:spPr>
        <p:txBody>
          <a:bodyPr>
            <a:noAutofit/>
          </a:bodyPr>
          <a:lstStyle/>
          <a:p>
            <a:r>
              <a:rPr lang="en-AU" sz="4000" dirty="0">
                <a:ea typeface="+mn-ea"/>
                <a:cs typeface="+mn-cs"/>
              </a:rPr>
              <a:t>Unintentional drug-induced death maps are almost identical to prescribing rates</a:t>
            </a:r>
            <a:endParaRPr lang="en-US" sz="4000" dirty="0"/>
          </a:p>
        </p:txBody>
      </p:sp>
      <p:sp>
        <p:nvSpPr>
          <p:cNvPr id="3" name="Slide Number Placeholder 2">
            <a:extLst>
              <a:ext uri="{FF2B5EF4-FFF2-40B4-BE49-F238E27FC236}">
                <a16:creationId xmlns:a16="http://schemas.microsoft.com/office/drawing/2014/main" id="{EEBC4434-536D-DFEE-B1C0-0669373EBED0}"/>
              </a:ext>
            </a:extLst>
          </p:cNvPr>
          <p:cNvSpPr>
            <a:spLocks noGrp="1"/>
          </p:cNvSpPr>
          <p:nvPr>
            <p:ph type="sldNum" sz="quarter" idx="12"/>
          </p:nvPr>
        </p:nvSpPr>
        <p:spPr/>
        <p:txBody>
          <a:bodyPr/>
          <a:lstStyle/>
          <a:p>
            <a:fld id="{3CA597B4-6E28-B647-A988-15A319BB1469}" type="slidenum">
              <a:rPr lang="en-US" smtClean="0"/>
              <a:t>6</a:t>
            </a:fld>
            <a:endParaRPr lang="en-US"/>
          </a:p>
        </p:txBody>
      </p:sp>
      <p:pic>
        <p:nvPicPr>
          <p:cNvPr id="11" name="Picture 10">
            <a:extLst>
              <a:ext uri="{FF2B5EF4-FFF2-40B4-BE49-F238E27FC236}">
                <a16:creationId xmlns:a16="http://schemas.microsoft.com/office/drawing/2014/main" id="{90E9E2AE-A586-8F11-5C2C-F3A22338DFFC}"/>
              </a:ext>
            </a:extLst>
          </p:cNvPr>
          <p:cNvPicPr>
            <a:picLocks noChangeAspect="1"/>
          </p:cNvPicPr>
          <p:nvPr/>
        </p:nvPicPr>
        <p:blipFill rotWithShape="1">
          <a:blip r:embed="rId3"/>
          <a:srcRect l="7132" t="22913" r="21445" b="2608"/>
          <a:stretch/>
        </p:blipFill>
        <p:spPr>
          <a:xfrm>
            <a:off x="670860" y="1907547"/>
            <a:ext cx="4882670" cy="3202337"/>
          </a:xfrm>
          <a:prstGeom prst="rect">
            <a:avLst/>
          </a:prstGeom>
        </p:spPr>
      </p:pic>
      <p:pic>
        <p:nvPicPr>
          <p:cNvPr id="12" name="Content Placeholder 4">
            <a:extLst>
              <a:ext uri="{FF2B5EF4-FFF2-40B4-BE49-F238E27FC236}">
                <a16:creationId xmlns:a16="http://schemas.microsoft.com/office/drawing/2014/main" id="{66052008-069A-C100-E9E6-88DEAF18EAF8}"/>
              </a:ext>
            </a:extLst>
          </p:cNvPr>
          <p:cNvPicPr>
            <a:picLocks noChangeAspect="1"/>
          </p:cNvPicPr>
          <p:nvPr/>
        </p:nvPicPr>
        <p:blipFill rotWithShape="1">
          <a:blip r:embed="rId4"/>
          <a:srcRect l="5313" t="23512" r="3710" b="5037"/>
          <a:stretch/>
        </p:blipFill>
        <p:spPr>
          <a:xfrm>
            <a:off x="6557190" y="1888916"/>
            <a:ext cx="3887506" cy="3504653"/>
          </a:xfrm>
          <a:prstGeom prst="rect">
            <a:avLst/>
          </a:prstGeom>
        </p:spPr>
      </p:pic>
      <p:sp>
        <p:nvSpPr>
          <p:cNvPr id="2" name="TextBox 1">
            <a:extLst>
              <a:ext uri="{FF2B5EF4-FFF2-40B4-BE49-F238E27FC236}">
                <a16:creationId xmlns:a16="http://schemas.microsoft.com/office/drawing/2014/main" id="{87093103-2B74-F055-F373-0475AC5998C0}"/>
              </a:ext>
            </a:extLst>
          </p:cNvPr>
          <p:cNvSpPr txBox="1"/>
          <p:nvPr/>
        </p:nvSpPr>
        <p:spPr>
          <a:xfrm>
            <a:off x="840046" y="5415779"/>
            <a:ext cx="5081549" cy="369332"/>
          </a:xfrm>
          <a:prstGeom prst="rect">
            <a:avLst/>
          </a:prstGeom>
          <a:noFill/>
        </p:spPr>
        <p:txBody>
          <a:bodyPr wrap="square" rtlCol="0">
            <a:spAutoFit/>
          </a:bodyPr>
          <a:lstStyle/>
          <a:p>
            <a:pPr algn="l" fontAlgn="base"/>
            <a:r>
              <a:rPr lang="en-AU" sz="900" b="1" i="0" dirty="0">
                <a:solidFill>
                  <a:srgbClr val="2A2E34"/>
                </a:solidFill>
                <a:effectLst/>
                <a:latin typeface="+mj-lt"/>
              </a:rPr>
              <a:t>Figure 1. </a:t>
            </a:r>
            <a:r>
              <a:rPr lang="en-AU" sz="900" b="0" i="0" dirty="0">
                <a:solidFill>
                  <a:srgbClr val="2A2E34"/>
                </a:solidFill>
                <a:effectLst/>
                <a:latin typeface="+mj-lt"/>
              </a:rPr>
              <a:t>Unintentional drug-induced deaths 2017-2021 (Statistical Area 3), rate per 100,000 population</a:t>
            </a:r>
          </a:p>
          <a:p>
            <a:pPr algn="l" fontAlgn="base"/>
            <a:r>
              <a:rPr lang="en-AU" sz="900" b="0" i="0" dirty="0">
                <a:solidFill>
                  <a:srgbClr val="2A2E34"/>
                </a:solidFill>
                <a:effectLst/>
                <a:latin typeface="+mj-lt"/>
              </a:rPr>
              <a:t>Source: </a:t>
            </a:r>
            <a:r>
              <a:rPr lang="en-AU" sz="900" b="0" i="0" dirty="0" err="1">
                <a:solidFill>
                  <a:srgbClr val="2A2E34"/>
                </a:solidFill>
                <a:effectLst/>
                <a:latin typeface="+mj-lt"/>
              </a:rPr>
              <a:t>Penington</a:t>
            </a:r>
            <a:r>
              <a:rPr lang="en-AU" sz="900" b="0" i="0" dirty="0">
                <a:solidFill>
                  <a:srgbClr val="2A2E34"/>
                </a:solidFill>
                <a:effectLst/>
                <a:latin typeface="+mj-lt"/>
              </a:rPr>
              <a:t> Institute. Australia’s Annual Overdose Report 2023:140</a:t>
            </a:r>
          </a:p>
        </p:txBody>
      </p:sp>
      <p:sp>
        <p:nvSpPr>
          <p:cNvPr id="5" name="TextBox 4">
            <a:extLst>
              <a:ext uri="{FF2B5EF4-FFF2-40B4-BE49-F238E27FC236}">
                <a16:creationId xmlns:a16="http://schemas.microsoft.com/office/drawing/2014/main" id="{F2ED0828-19F2-B23B-EF57-1C3114EB5277}"/>
              </a:ext>
            </a:extLst>
          </p:cNvPr>
          <p:cNvSpPr txBox="1"/>
          <p:nvPr/>
        </p:nvSpPr>
        <p:spPr>
          <a:xfrm>
            <a:off x="6548214" y="5415779"/>
            <a:ext cx="4740974" cy="369332"/>
          </a:xfrm>
          <a:prstGeom prst="rect">
            <a:avLst/>
          </a:prstGeom>
          <a:noFill/>
        </p:spPr>
        <p:txBody>
          <a:bodyPr wrap="square" rtlCol="0">
            <a:spAutoFit/>
          </a:bodyPr>
          <a:lstStyle/>
          <a:p>
            <a:pPr algn="l" fontAlgn="base"/>
            <a:r>
              <a:rPr lang="en-AU" sz="900" b="1" i="0" dirty="0">
                <a:solidFill>
                  <a:srgbClr val="2A2E34"/>
                </a:solidFill>
                <a:effectLst/>
                <a:latin typeface="+mj-lt"/>
              </a:rPr>
              <a:t>Figure 2.  </a:t>
            </a:r>
            <a:r>
              <a:rPr lang="en-AU" sz="900" b="0" i="0" dirty="0">
                <a:solidFill>
                  <a:srgbClr val="2A2E34"/>
                </a:solidFill>
                <a:effectLst/>
                <a:latin typeface="+mj-lt"/>
              </a:rPr>
              <a:t>Source: Australian Commission of Safety and Quality in Health Care. Opioid medicines dispensing. Australian Atlas of Healthcare Variation 2015:262</a:t>
            </a:r>
          </a:p>
        </p:txBody>
      </p:sp>
    </p:spTree>
    <p:extLst>
      <p:ext uri="{BB962C8B-B14F-4D97-AF65-F5344CB8AC3E}">
        <p14:creationId xmlns:p14="http://schemas.microsoft.com/office/powerpoint/2010/main" val="403003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C7579-FD64-2698-A8A8-0E2E9C2307A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D8A0D6-5289-B811-0EC5-8985A8ECEA1A}"/>
              </a:ext>
            </a:extLst>
          </p:cNvPr>
          <p:cNvSpPr>
            <a:spLocks noGrp="1"/>
          </p:cNvSpPr>
          <p:nvPr>
            <p:ph type="sldNum" sz="quarter" idx="12"/>
          </p:nvPr>
        </p:nvSpPr>
        <p:spPr/>
        <p:txBody>
          <a:bodyPr/>
          <a:lstStyle/>
          <a:p>
            <a:fld id="{3CA597B4-6E28-B647-A988-15A319BB1469}" type="slidenum">
              <a:rPr lang="en-US" smtClean="0"/>
              <a:t>7</a:t>
            </a:fld>
            <a:endParaRPr lang="en-US"/>
          </a:p>
        </p:txBody>
      </p:sp>
      <p:sp>
        <p:nvSpPr>
          <p:cNvPr id="2" name="TextBox 1">
            <a:extLst>
              <a:ext uri="{FF2B5EF4-FFF2-40B4-BE49-F238E27FC236}">
                <a16:creationId xmlns:a16="http://schemas.microsoft.com/office/drawing/2014/main" id="{5713121D-FD78-B402-818F-654BFCE351D3}"/>
              </a:ext>
            </a:extLst>
          </p:cNvPr>
          <p:cNvSpPr txBox="1"/>
          <p:nvPr/>
        </p:nvSpPr>
        <p:spPr>
          <a:xfrm>
            <a:off x="843285" y="2045639"/>
            <a:ext cx="3707645" cy="1169551"/>
          </a:xfrm>
          <a:prstGeom prst="rect">
            <a:avLst/>
          </a:prstGeom>
          <a:noFill/>
        </p:spPr>
        <p:txBody>
          <a:bodyPr wrap="square">
            <a:spAutoFit/>
          </a:bodyPr>
          <a:lstStyle/>
          <a:p>
            <a:r>
              <a:rPr lang="en-GB" sz="1400" b="1" i="0" u="none" strike="noStrike" baseline="0" dirty="0">
                <a:solidFill>
                  <a:srgbClr val="0D1B37"/>
                </a:solidFill>
              </a:rPr>
              <a:t>Figure 1. </a:t>
            </a:r>
            <a:r>
              <a:rPr lang="en-GB" sz="1400" b="0" i="0" u="none" strike="noStrike" baseline="0" dirty="0">
                <a:solidFill>
                  <a:srgbClr val="0D1B37"/>
                </a:solidFill>
              </a:rPr>
              <a:t>Number of drug-induced deaths in Australia, compared with road-related deaths, 2001 – 2021 </a:t>
            </a:r>
            <a:r>
              <a:rPr lang="en-GB" sz="1400" dirty="0">
                <a:solidFill>
                  <a:srgbClr val="0D1B37"/>
                </a:solidFill>
              </a:rPr>
              <a:t>Source: </a:t>
            </a:r>
            <a:r>
              <a:rPr lang="en-GB" sz="1400" b="0" i="0" u="none" strike="noStrike" baseline="0" dirty="0" err="1">
                <a:solidFill>
                  <a:srgbClr val="0D1B37"/>
                </a:solidFill>
              </a:rPr>
              <a:t>Penington</a:t>
            </a:r>
            <a:r>
              <a:rPr lang="en-GB" sz="1400" b="0" i="0" u="none" strike="noStrike" baseline="0" dirty="0">
                <a:solidFill>
                  <a:srgbClr val="0D1B37"/>
                </a:solidFill>
              </a:rPr>
              <a:t> Institute (2023). </a:t>
            </a:r>
            <a:r>
              <a:rPr lang="en-GB" sz="1400" b="0" i="1" u="none" strike="noStrike" baseline="0" dirty="0">
                <a:solidFill>
                  <a:srgbClr val="0D1B37"/>
                </a:solidFill>
              </a:rPr>
              <a:t>Australia’s Annual Overdose Report 2023. </a:t>
            </a:r>
            <a:r>
              <a:rPr lang="en-GB" sz="1400" b="0" i="0" u="none" strike="noStrike" baseline="0" dirty="0">
                <a:solidFill>
                  <a:srgbClr val="0D1B37"/>
                </a:solidFill>
              </a:rPr>
              <a:t>Melbourne: </a:t>
            </a:r>
            <a:r>
              <a:rPr lang="en-GB" sz="1400" b="0" i="0" u="none" strike="noStrike" baseline="0" dirty="0" err="1">
                <a:solidFill>
                  <a:srgbClr val="0D1B37"/>
                </a:solidFill>
              </a:rPr>
              <a:t>Penington</a:t>
            </a:r>
            <a:r>
              <a:rPr lang="en-GB" sz="1400" b="0" i="0" u="none" strike="noStrike" baseline="0" dirty="0">
                <a:solidFill>
                  <a:srgbClr val="0D1B37"/>
                </a:solidFill>
              </a:rPr>
              <a:t> Institute. </a:t>
            </a:r>
            <a:endParaRPr lang="en-AU" sz="1400" dirty="0">
              <a:solidFill>
                <a:srgbClr val="0D1B37"/>
              </a:solidFill>
            </a:endParaRPr>
          </a:p>
        </p:txBody>
      </p:sp>
      <p:sp>
        <p:nvSpPr>
          <p:cNvPr id="6" name="TextBox 5">
            <a:extLst>
              <a:ext uri="{FF2B5EF4-FFF2-40B4-BE49-F238E27FC236}">
                <a16:creationId xmlns:a16="http://schemas.microsoft.com/office/drawing/2014/main" id="{0D3811C8-AC18-6ABA-4A16-EAEE262E3EE1}"/>
              </a:ext>
            </a:extLst>
          </p:cNvPr>
          <p:cNvSpPr txBox="1"/>
          <p:nvPr/>
        </p:nvSpPr>
        <p:spPr>
          <a:xfrm>
            <a:off x="812800" y="643931"/>
            <a:ext cx="10686774" cy="1323439"/>
          </a:xfrm>
          <a:prstGeom prst="rect">
            <a:avLst/>
          </a:prstGeom>
          <a:noFill/>
        </p:spPr>
        <p:txBody>
          <a:bodyPr wrap="square">
            <a:spAutoFit/>
          </a:bodyPr>
          <a:lstStyle/>
          <a:p>
            <a:r>
              <a:rPr lang="en-AU" sz="4000" b="1" dirty="0">
                <a:solidFill>
                  <a:srgbClr val="62A744"/>
                </a:solidFill>
                <a:latin typeface="Scala Sans Pro" panose="02000503040000020003" pitchFamily="2" charset="77"/>
              </a:rPr>
              <a:t>Unintentional drug-induced deaths compared to road fatalities</a:t>
            </a:r>
          </a:p>
        </p:txBody>
      </p:sp>
      <p:sp>
        <p:nvSpPr>
          <p:cNvPr id="10" name="TextBox 9">
            <a:extLst>
              <a:ext uri="{FF2B5EF4-FFF2-40B4-BE49-F238E27FC236}">
                <a16:creationId xmlns:a16="http://schemas.microsoft.com/office/drawing/2014/main" id="{99A4C752-DAE1-4047-AB7A-A0806CD628E1}"/>
              </a:ext>
            </a:extLst>
          </p:cNvPr>
          <p:cNvSpPr txBox="1"/>
          <p:nvPr/>
        </p:nvSpPr>
        <p:spPr>
          <a:xfrm>
            <a:off x="840679" y="3567988"/>
            <a:ext cx="3707645" cy="1384995"/>
          </a:xfrm>
          <a:prstGeom prst="rect">
            <a:avLst/>
          </a:prstGeom>
          <a:noFill/>
        </p:spPr>
        <p:txBody>
          <a:bodyPr wrap="square">
            <a:spAutoFit/>
          </a:bodyPr>
          <a:lstStyle/>
          <a:p>
            <a:r>
              <a:rPr lang="en-AU" sz="1400" dirty="0"/>
              <a:t>Note: Data to the right of the dotted line (2020 and 2021 data) are preliminary, and likely to rise. ‘Road traffic crashes’ includes all deaths due to road-related accidents; ‘car crashes’ includes only those deaths involving an occupant of a car.</a:t>
            </a:r>
          </a:p>
        </p:txBody>
      </p:sp>
      <p:pic>
        <p:nvPicPr>
          <p:cNvPr id="12" name="Picture 11">
            <a:extLst>
              <a:ext uri="{FF2B5EF4-FFF2-40B4-BE49-F238E27FC236}">
                <a16:creationId xmlns:a16="http://schemas.microsoft.com/office/drawing/2014/main" id="{B85CCAA7-1A8E-4447-911E-6A555AC62DAB}"/>
              </a:ext>
            </a:extLst>
          </p:cNvPr>
          <p:cNvPicPr>
            <a:picLocks noChangeAspect="1"/>
          </p:cNvPicPr>
          <p:nvPr/>
        </p:nvPicPr>
        <p:blipFill>
          <a:blip r:embed="rId3"/>
          <a:stretch>
            <a:fillRect/>
          </a:stretch>
        </p:blipFill>
        <p:spPr>
          <a:xfrm>
            <a:off x="5343130" y="1497542"/>
            <a:ext cx="6309499" cy="3874651"/>
          </a:xfrm>
          <a:prstGeom prst="rect">
            <a:avLst/>
          </a:prstGeom>
        </p:spPr>
      </p:pic>
    </p:spTree>
    <p:extLst>
      <p:ext uri="{BB962C8B-B14F-4D97-AF65-F5344CB8AC3E}">
        <p14:creationId xmlns:p14="http://schemas.microsoft.com/office/powerpoint/2010/main" val="371951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DAFBD-7A17-C2EA-6EDD-04EAC97E9E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54FEF1-3C54-8AAC-80D0-DAC284074D6B}"/>
              </a:ext>
            </a:extLst>
          </p:cNvPr>
          <p:cNvSpPr>
            <a:spLocks noGrp="1"/>
          </p:cNvSpPr>
          <p:nvPr>
            <p:ph type="title"/>
          </p:nvPr>
        </p:nvSpPr>
        <p:spPr>
          <a:xfrm>
            <a:off x="809978" y="556009"/>
            <a:ext cx="10493112" cy="759340"/>
          </a:xfrm>
        </p:spPr>
        <p:txBody>
          <a:bodyPr>
            <a:normAutofit/>
          </a:bodyPr>
          <a:lstStyle/>
          <a:p>
            <a:r>
              <a:rPr lang="en-AU" sz="3800" b="1" dirty="0">
                <a:ea typeface="+mn-ea"/>
                <a:cs typeface="+mn-cs"/>
              </a:rPr>
              <a:t>Persistent Post-Operative Opioid </a:t>
            </a:r>
            <a:r>
              <a:rPr lang="en-AU" sz="3800" dirty="0">
                <a:ea typeface="+mn-ea"/>
                <a:cs typeface="+mn-cs"/>
              </a:rPr>
              <a:t>Use </a:t>
            </a:r>
            <a:r>
              <a:rPr lang="en-AU" sz="3800" b="1" dirty="0">
                <a:ea typeface="+mn-ea"/>
                <a:cs typeface="+mn-cs"/>
              </a:rPr>
              <a:t>(PPOU)</a:t>
            </a:r>
            <a:endParaRPr lang="en-US" sz="3800" dirty="0"/>
          </a:p>
        </p:txBody>
      </p:sp>
      <p:sp>
        <p:nvSpPr>
          <p:cNvPr id="10" name="TextBox 9">
            <a:extLst>
              <a:ext uri="{FF2B5EF4-FFF2-40B4-BE49-F238E27FC236}">
                <a16:creationId xmlns:a16="http://schemas.microsoft.com/office/drawing/2014/main" id="{33FC3CB2-1914-6764-FAC0-4404539707C5}"/>
              </a:ext>
            </a:extLst>
          </p:cNvPr>
          <p:cNvSpPr txBox="1"/>
          <p:nvPr/>
        </p:nvSpPr>
        <p:spPr>
          <a:xfrm>
            <a:off x="842245" y="1357794"/>
            <a:ext cx="9228796" cy="3277820"/>
          </a:xfrm>
          <a:prstGeom prst="rect">
            <a:avLst/>
          </a:prstGeom>
          <a:noFill/>
        </p:spPr>
        <p:txBody>
          <a:bodyPr wrap="square" rtlCol="0">
            <a:spAutoFit/>
          </a:bodyPr>
          <a:lstStyle/>
          <a:p>
            <a:pPr indent="0">
              <a:spcAft>
                <a:spcPts val="1800"/>
              </a:spcAft>
              <a:buNone/>
            </a:pPr>
            <a:r>
              <a:rPr lang="en-AU" dirty="0">
                <a:solidFill>
                  <a:srgbClr val="707070"/>
                </a:solidFill>
                <a:latin typeface="Calibri" panose="020F0502020204030204" pitchFamily="34" charset="0"/>
                <a:cs typeface="Calibri" panose="020F0502020204030204" pitchFamily="34" charset="0"/>
              </a:rPr>
              <a:t>Defined as “Continuation of opioids prescribed for postoperative pain for longer than 90 days after surgery” (Levy et al, 2021).</a:t>
            </a:r>
            <a:endParaRPr lang="en-GB" dirty="0">
              <a:solidFill>
                <a:srgbClr val="707070"/>
              </a:solidFill>
              <a:latin typeface="Calibri" panose="020F0502020204030204" pitchFamily="34" charset="0"/>
              <a:cs typeface="Calibri" panose="020F0502020204030204" pitchFamily="34" charset="0"/>
            </a:endParaRPr>
          </a:p>
          <a:p>
            <a:pPr indent="0">
              <a:spcAft>
                <a:spcPts val="1800"/>
              </a:spcAft>
              <a:buNone/>
            </a:pPr>
            <a:r>
              <a:rPr lang="en-GB" dirty="0">
                <a:solidFill>
                  <a:srgbClr val="707070"/>
                </a:solidFill>
                <a:latin typeface="Calibri" panose="020F0502020204030204" pitchFamily="34" charset="0"/>
                <a:cs typeface="Calibri" panose="020F0502020204030204" pitchFamily="34" charset="0"/>
              </a:rPr>
              <a:t>Estimated rates of  PPOU may be as high as almost a quarter of some surgical patient groups (Stark et al, 2017).</a:t>
            </a:r>
            <a:endParaRPr lang="en-US" dirty="0">
              <a:solidFill>
                <a:srgbClr val="707070"/>
              </a:solidFill>
              <a:latin typeface="Calibri" panose="020F0502020204030204" pitchFamily="34" charset="0"/>
              <a:cs typeface="Calibri" panose="020F0502020204030204" pitchFamily="34" charset="0"/>
            </a:endParaRPr>
          </a:p>
          <a:p>
            <a:pPr indent="0">
              <a:spcAft>
                <a:spcPts val="1800"/>
              </a:spcAft>
              <a:buNone/>
            </a:pPr>
            <a:r>
              <a:rPr lang="en-GB" dirty="0">
                <a:solidFill>
                  <a:srgbClr val="707070"/>
                </a:solidFill>
                <a:latin typeface="Calibri" panose="020F0502020204030204" pitchFamily="34" charset="0"/>
                <a:cs typeface="Calibri" panose="020F0502020204030204" pitchFamily="34" charset="0"/>
              </a:rPr>
              <a:t>“Long-term opioid use was reported in over 15% of patients following orthopaedic surgery and appears to be more prevalent in regional locations in Australia” (Liu et al 2023).</a:t>
            </a:r>
          </a:p>
          <a:p>
            <a:pPr indent="0">
              <a:spcAft>
                <a:spcPts val="1800"/>
              </a:spcAft>
              <a:buNone/>
            </a:pPr>
            <a:r>
              <a:rPr lang="en-GB" dirty="0">
                <a:solidFill>
                  <a:srgbClr val="707070"/>
                </a:solidFill>
                <a:latin typeface="Calibri" panose="020F0502020204030204" pitchFamily="34" charset="0"/>
                <a:cs typeface="Calibri" panose="020F0502020204030204" pitchFamily="34" charset="0"/>
              </a:rPr>
              <a:t>In orthopaedic surgical patients, regardless of opioid experience or opioid formulation, the odds of persistence were significantly lower for those who received tapentadol compared with oxycodone (Lam et al 2023).</a:t>
            </a:r>
            <a:endParaRPr lang="en-AU" dirty="0">
              <a:solidFill>
                <a:srgbClr val="707070"/>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BCBB65E7-DE34-0300-9A56-462D47E212FE}"/>
              </a:ext>
            </a:extLst>
          </p:cNvPr>
          <p:cNvSpPr>
            <a:spLocks noGrp="1"/>
          </p:cNvSpPr>
          <p:nvPr>
            <p:ph type="sldNum" sz="quarter" idx="12"/>
          </p:nvPr>
        </p:nvSpPr>
        <p:spPr/>
        <p:txBody>
          <a:bodyPr/>
          <a:lstStyle/>
          <a:p>
            <a:fld id="{3CA597B4-6E28-B647-A988-15A319BB1469}" type="slidenum">
              <a:rPr lang="en-US" smtClean="0"/>
              <a:t>8</a:t>
            </a:fld>
            <a:endParaRPr lang="en-US"/>
          </a:p>
        </p:txBody>
      </p:sp>
      <p:sp>
        <p:nvSpPr>
          <p:cNvPr id="2" name="TextBox 1">
            <a:extLst>
              <a:ext uri="{FF2B5EF4-FFF2-40B4-BE49-F238E27FC236}">
                <a16:creationId xmlns:a16="http://schemas.microsoft.com/office/drawing/2014/main" id="{2AF2B17A-AB24-E523-D346-E58440CE2BA9}"/>
              </a:ext>
            </a:extLst>
          </p:cNvPr>
          <p:cNvSpPr txBox="1"/>
          <p:nvPr/>
        </p:nvSpPr>
        <p:spPr>
          <a:xfrm>
            <a:off x="841274" y="4787555"/>
            <a:ext cx="8416499" cy="954107"/>
          </a:xfrm>
          <a:prstGeom prst="rect">
            <a:avLst/>
          </a:prstGeom>
          <a:noFill/>
        </p:spPr>
        <p:txBody>
          <a:bodyPr wrap="square" rtlCol="0">
            <a:spAutoFit/>
          </a:bodyPr>
          <a:lstStyle/>
          <a:p>
            <a:pPr marL="228600" indent="-228600">
              <a:buFont typeface="+mj-lt"/>
              <a:buAutoNum type="arabicPeriod"/>
            </a:pPr>
            <a:r>
              <a:rPr lang="en-AU" sz="800" b="0" dirty="0">
                <a:solidFill>
                  <a:schemeClr val="tx1"/>
                </a:solidFill>
              </a:rPr>
              <a:t>Levy, N., Quinlan, J., El‐</a:t>
            </a:r>
            <a:r>
              <a:rPr lang="en-AU" sz="800" b="0" dirty="0" err="1">
                <a:solidFill>
                  <a:schemeClr val="tx1"/>
                </a:solidFill>
              </a:rPr>
              <a:t>Boghdadly</a:t>
            </a:r>
            <a:r>
              <a:rPr lang="en-AU" sz="800" b="0" dirty="0">
                <a:solidFill>
                  <a:schemeClr val="tx1"/>
                </a:solidFill>
              </a:rPr>
              <a:t>, K., Fawcett, W. J., Agarwal, V., Bastable, R. B., ... &amp; Macintyre, P. E. (2021). An international multidisciplinary consensus statement on the prevention of opioid‐related harm in adult surgical patients. Anaesthesia, 76(4), 520-536.</a:t>
            </a:r>
          </a:p>
          <a:p>
            <a:pPr marL="228600" indent="-228600">
              <a:buFont typeface="+mj-lt"/>
              <a:buAutoNum type="arabicPeriod"/>
            </a:pPr>
            <a:r>
              <a:rPr lang="en-GB" sz="800" b="0" dirty="0">
                <a:solidFill>
                  <a:schemeClr val="tx1"/>
                </a:solidFill>
              </a:rPr>
              <a:t>Stark, N., Kerr, S., &amp; Stevens, J. (2017). Prevalence and predictors of persistent post-surgical opioid use: a prospective observational cohort study. Anaesthesia and intensive care, 45(6), 700-706.</a:t>
            </a:r>
          </a:p>
          <a:p>
            <a:pPr marL="228600" indent="-228600">
              <a:buFont typeface="+mj-lt"/>
              <a:buAutoNum type="arabicPeriod"/>
            </a:pPr>
            <a:r>
              <a:rPr lang="en-GB" sz="800" b="0" dirty="0">
                <a:solidFill>
                  <a:schemeClr val="tx1"/>
                </a:solidFill>
              </a:rPr>
              <a:t>Liu S, Stevens JA, Collins AE, et al. Prevalence and predictors of long-term opioid use following orthopaedic surgery in an Australian setting: A multicentre, prospective cohort study. Anaesthesia and Intensive Care. 2023;51(5):321-330. </a:t>
            </a:r>
            <a:endParaRPr lang="en-GB" sz="800" b="0" dirty="0">
              <a:solidFill>
                <a:srgbClr val="62A744"/>
              </a:solidFill>
            </a:endParaRPr>
          </a:p>
          <a:p>
            <a:pPr marL="228600" indent="-228600">
              <a:buFont typeface="+mj-lt"/>
              <a:buAutoNum type="arabicPeriod"/>
            </a:pPr>
            <a:r>
              <a:rPr lang="en-AU" sz="800" b="0" dirty="0">
                <a:solidFill>
                  <a:schemeClr val="tx1"/>
                </a:solidFill>
              </a:rPr>
              <a:t>Lam, T., Xia, T., Biggs, N., Treloar, M., Cheng, O., </a:t>
            </a:r>
            <a:r>
              <a:rPr lang="en-AU" sz="800" b="0" dirty="0" err="1">
                <a:solidFill>
                  <a:schemeClr val="tx1"/>
                </a:solidFill>
              </a:rPr>
              <a:t>Kabu</a:t>
            </a:r>
            <a:r>
              <a:rPr lang="en-AU" sz="800" b="0" dirty="0">
                <a:solidFill>
                  <a:schemeClr val="tx1"/>
                </a:solidFill>
              </a:rPr>
              <a:t>, K., ... &amp; Nielsen, S. (2023). Effect of discharge opioid on persistent postoperative opioid use: a retrospective cohort study comparing </a:t>
            </a:r>
            <a:r>
              <a:rPr lang="en-AU" sz="800" b="0" dirty="0" err="1">
                <a:solidFill>
                  <a:schemeClr val="tx1"/>
                </a:solidFill>
              </a:rPr>
              <a:t>tapentadol</a:t>
            </a:r>
            <a:r>
              <a:rPr lang="en-AU" sz="800" b="0" dirty="0">
                <a:solidFill>
                  <a:schemeClr val="tx1"/>
                </a:solidFill>
              </a:rPr>
              <a:t> with oxycodone. Anaesthesia, 78(4), 420-431.</a:t>
            </a:r>
            <a:endParaRPr lang="en-AU" sz="800" dirty="0">
              <a:solidFill>
                <a:schemeClr val="tx1"/>
              </a:solidFill>
            </a:endParaRPr>
          </a:p>
        </p:txBody>
      </p:sp>
    </p:spTree>
    <p:extLst>
      <p:ext uri="{BB962C8B-B14F-4D97-AF65-F5344CB8AC3E}">
        <p14:creationId xmlns:p14="http://schemas.microsoft.com/office/powerpoint/2010/main" val="314237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10A9-72E3-E050-68C0-99285200F30D}"/>
              </a:ext>
            </a:extLst>
          </p:cNvPr>
          <p:cNvSpPr>
            <a:spLocks noGrp="1"/>
          </p:cNvSpPr>
          <p:nvPr>
            <p:ph type="ctrTitle"/>
          </p:nvPr>
        </p:nvSpPr>
        <p:spPr>
          <a:xfrm>
            <a:off x="1323191" y="2903331"/>
            <a:ext cx="8817372" cy="826397"/>
          </a:xfrm>
        </p:spPr>
        <p:txBody>
          <a:bodyPr>
            <a:normAutofit/>
          </a:bodyPr>
          <a:lstStyle/>
          <a:p>
            <a:r>
              <a:rPr lang="en-AU" dirty="0"/>
              <a:t>Opioid analgesic stewardship </a:t>
            </a:r>
          </a:p>
        </p:txBody>
      </p:sp>
    </p:spTree>
    <p:extLst>
      <p:ext uri="{BB962C8B-B14F-4D97-AF65-F5344CB8AC3E}">
        <p14:creationId xmlns:p14="http://schemas.microsoft.com/office/powerpoint/2010/main" val="2652041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71d08f8-ba10-4a04-85fc-9e72411d61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ster FPM 16x9">
  <a:themeElements>
    <a:clrScheme name="ANZCA Master">
      <a:dk1>
        <a:srgbClr val="000000"/>
      </a:dk1>
      <a:lt1>
        <a:srgbClr val="FFFFFF"/>
      </a:lt1>
      <a:dk2>
        <a:srgbClr val="0D1B37"/>
      </a:dk2>
      <a:lt2>
        <a:srgbClr val="E2E2E4"/>
      </a:lt2>
      <a:accent1>
        <a:srgbClr val="0D1B37"/>
      </a:accent1>
      <a:accent2>
        <a:srgbClr val="BCA482"/>
      </a:accent2>
      <a:accent3>
        <a:srgbClr val="E2E2E4"/>
      </a:accent3>
      <a:accent4>
        <a:srgbClr val="EE284F"/>
      </a:accent4>
      <a:accent5>
        <a:srgbClr val="61A60E"/>
      </a:accent5>
      <a:accent6>
        <a:srgbClr val="D9FFAB"/>
      </a:accent6>
      <a:hlink>
        <a:srgbClr val="0D1B37"/>
      </a:hlink>
      <a:folHlink>
        <a:srgbClr val="0D1B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eep Blue">
      <a:srgbClr val="0D1B37"/>
    </a:custClr>
    <a:custClr name="Crimson">
      <a:srgbClr val="EE284F"/>
    </a:custClr>
    <a:custClr name="Gold">
      <a:srgbClr val="BCA482"/>
    </a:custClr>
    <a:custClr name="Coral Green">
      <a:srgbClr val="D9FFAB"/>
    </a:custClr>
    <a:custClr name="FPM Green">
      <a:srgbClr val="61A60E"/>
    </a:custClr>
    <a:custClr name="Persian Blue">
      <a:srgbClr val="331BB1"/>
    </a:custClr>
    <a:custClr name="Bright Persian Blue">
      <a:srgbClr val="282BBA"/>
    </a:custClr>
    <a:custClr name="Regal Blue">
      <a:srgbClr val="233A51"/>
    </a:custClr>
    <a:custClr name="Sherpa Blue">
      <a:srgbClr val="0B4D4F"/>
    </a:custClr>
    <a:custClr name="Cyprus">
      <a:srgbClr val="00554B"/>
    </a:custClr>
    <a:custClr name="Aquamarine">
      <a:srgbClr val="54D7B0"/>
    </a:custClr>
    <a:custClr name="Eggshell BLue">
      <a:srgbClr val="B5D7D7"/>
    </a:custClr>
    <a:custClr name="Iceberg">
      <a:srgbClr val="CDDED6"/>
    </a:custClr>
    <a:custClr name="Quartz">
      <a:srgbClr val="E2E2E4"/>
    </a:custClr>
    <a:custClr name="Sweet Corn">
      <a:srgbClr val="FFE05E"/>
    </a:custClr>
    <a:custClr name="Dark Tangerine">
      <a:srgbClr val="FCAC0D"/>
    </a:custClr>
    <a:custClr name="Flamingo">
      <a:srgbClr val="EC584E"/>
    </a:custClr>
    <a:custClr name="Light Aubergine">
      <a:srgbClr val="654D6A"/>
    </a:custClr>
    <a:custClr name="Raspberry">
      <a:srgbClr val="AC1952"/>
    </a:custClr>
    <a:custClr name="Pale Pink">
      <a:srgbClr val="FBADBA"/>
    </a:custClr>
    <a:custClr name="Rich Black">
      <a:srgbClr val="000104"/>
    </a:custClr>
    <a:custClr name="Paper">
      <a:srgbClr val="FFFFFF"/>
    </a:custClr>
  </a:custClrLst>
  <a:extLst>
    <a:ext uri="{05A4C25C-085E-4340-85A3-A5531E510DB2}">
      <thm15:themeFamily xmlns:thm15="http://schemas.microsoft.com/office/thememl/2012/main" name="FPM_centralised-trainee-tutorials_Ppt-template_16-9 [Read-Only]" id="{BC46312D-C90B-4D7B-805F-A39780847C6F}" vid="{8025C11A-D564-45FC-8095-BE6E2A63F5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2188</TotalTime>
  <Words>2594</Words>
  <Application>Microsoft Macintosh PowerPoint</Application>
  <PresentationFormat>Widescreen</PresentationFormat>
  <Paragraphs>182</Paragraphs>
  <Slides>26</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AdobeClean-Regular</vt:lpstr>
      <vt:lpstr>Calibri-Bold</vt:lpstr>
      <vt:lpstr>Arial</vt:lpstr>
      <vt:lpstr>Calibri</vt:lpstr>
      <vt:lpstr>Century Gothic</vt:lpstr>
      <vt:lpstr>Scala Sans Pro</vt:lpstr>
      <vt:lpstr>Wingdings</vt:lpstr>
      <vt:lpstr>Office Theme</vt:lpstr>
      <vt:lpstr>1_Office Theme</vt:lpstr>
      <vt:lpstr>Master FPM 16x9</vt:lpstr>
      <vt:lpstr>Opioid stewardship in acute pain: Implementing best practice guidelines</vt:lpstr>
      <vt:lpstr>PowerPoint Presentation</vt:lpstr>
      <vt:lpstr>What we know about opioid use in Australia </vt:lpstr>
      <vt:lpstr>How does our local area compare?</vt:lpstr>
      <vt:lpstr>The Penington Report</vt:lpstr>
      <vt:lpstr>Unintentional drug-induced death maps are almost identical to prescribing rates</vt:lpstr>
      <vt:lpstr>PowerPoint Presentation</vt:lpstr>
      <vt:lpstr>Persistent Post-Operative Opioid Use (PPOU)</vt:lpstr>
      <vt:lpstr>Opioid analgesic stewardship </vt:lpstr>
      <vt:lpstr>PowerPoint Presentation</vt:lpstr>
      <vt:lpstr>Opioid Stewardship ≠ Opioid Phobic</vt:lpstr>
      <vt:lpstr>Who, What and Why</vt:lpstr>
      <vt:lpstr>PowerPoint Presentation</vt:lpstr>
      <vt:lpstr>PowerPoint Presentation</vt:lpstr>
      <vt:lpstr>What makes a good opioid stewardship program?</vt:lpstr>
      <vt:lpstr>Essential components</vt:lpstr>
      <vt:lpstr>Patient Engagement </vt:lpstr>
      <vt:lpstr>Prescribing</vt:lpstr>
      <vt:lpstr>Prescribing</vt:lpstr>
      <vt:lpstr>What's wrong with 1-2 days of MR?</vt:lpstr>
      <vt:lpstr>Collect Data and Audit </vt:lpstr>
      <vt:lpstr>Translating evidence into practice What does our facility need to change? </vt:lpstr>
      <vt:lpstr>Local Prescribing Habits</vt:lpstr>
      <vt:lpstr>Hospital acquired complication (HAC) rates  </vt:lpstr>
      <vt:lpstr>Use this slide to include any other  information particular to your facility that may assist with engagement of stakeholders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 Here</dc:title>
  <dc:creator>Ella Joseland</dc:creator>
  <cp:lastModifiedBy>Ella Joseland</cp:lastModifiedBy>
  <cp:revision>30</cp:revision>
  <dcterms:created xsi:type="dcterms:W3CDTF">2023-11-16T01:45:40Z</dcterms:created>
  <dcterms:modified xsi:type="dcterms:W3CDTF">2024-02-26T23:11:37Z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6778bb6-cbd9-46fd-8a96-fc16548b185d_Enabled">
    <vt:lpwstr>true</vt:lpwstr>
  </property>
  <property fmtid="{D5CDD505-2E9C-101B-9397-08002B2CF9AE}" pid="3" name="MSIP_Label_76778bb6-cbd9-46fd-8a96-fc16548b185d_SetDate">
    <vt:lpwstr>2024-02-15T03:01:53Z</vt:lpwstr>
  </property>
  <property fmtid="{D5CDD505-2E9C-101B-9397-08002B2CF9AE}" pid="4" name="MSIP_Label_76778bb6-cbd9-46fd-8a96-fc16548b185d_Method">
    <vt:lpwstr>Privileged</vt:lpwstr>
  </property>
  <property fmtid="{D5CDD505-2E9C-101B-9397-08002B2CF9AE}" pid="5" name="MSIP_Label_76778bb6-cbd9-46fd-8a96-fc16548b185d_Name">
    <vt:lpwstr>UNOFFICIAL</vt:lpwstr>
  </property>
  <property fmtid="{D5CDD505-2E9C-101B-9397-08002B2CF9AE}" pid="6" name="MSIP_Label_76778bb6-cbd9-46fd-8a96-fc16548b185d_SiteId">
    <vt:lpwstr>686372ff-30d4-4fe7-ae86-2cba12b991df</vt:lpwstr>
  </property>
  <property fmtid="{D5CDD505-2E9C-101B-9397-08002B2CF9AE}" pid="7" name="MSIP_Label_76778bb6-cbd9-46fd-8a96-fc16548b185d_ActionId">
    <vt:lpwstr>86dfbf57-3758-4953-99a2-bb30d476ba5f</vt:lpwstr>
  </property>
  <property fmtid="{D5CDD505-2E9C-101B-9397-08002B2CF9AE}" pid="8" name="MSIP_Label_76778bb6-cbd9-46fd-8a96-fc16548b185d_ContentBits">
    <vt:lpwstr>0</vt:lpwstr>
  </property>
</Properties>
</file>